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  <p:sldMasterId id="2147483906" r:id="rId2"/>
  </p:sldMasterIdLst>
  <p:notesMasterIdLst>
    <p:notesMasterId r:id="rId17"/>
  </p:notesMasterIdLst>
  <p:handoutMasterIdLst>
    <p:handoutMasterId r:id="rId18"/>
  </p:handoutMasterIdLst>
  <p:sldIdLst>
    <p:sldId id="625" r:id="rId3"/>
    <p:sldId id="644" r:id="rId4"/>
    <p:sldId id="633" r:id="rId5"/>
    <p:sldId id="645" r:id="rId6"/>
    <p:sldId id="670" r:id="rId7"/>
    <p:sldId id="672" r:id="rId8"/>
    <p:sldId id="671" r:id="rId9"/>
    <p:sldId id="673" r:id="rId10"/>
    <p:sldId id="676" r:id="rId11"/>
    <p:sldId id="675" r:id="rId12"/>
    <p:sldId id="677" r:id="rId13"/>
    <p:sldId id="678" r:id="rId14"/>
    <p:sldId id="679" r:id="rId15"/>
    <p:sldId id="669" r:id="rId16"/>
  </p:sldIdLst>
  <p:sldSz cx="9144000" cy="6858000" type="screen4x3"/>
  <p:notesSz cx="7099300" cy="10234613"/>
  <p:defaultTextStyle>
    <a:defPPr>
      <a:defRPr lang="de-DE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 userDrawn="1">
          <p15:clr>
            <a:srgbClr val="A4A3A4"/>
          </p15:clr>
        </p15:guide>
        <p15:guide id="2" pos="2236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uliana Colditz" initials="JC" lastIdx="5" clrIdx="0">
    <p:extLst>
      <p:ext uri="{19B8F6BF-5375-455C-9EA6-DF929625EA0E}">
        <p15:presenceInfo xmlns:p15="http://schemas.microsoft.com/office/powerpoint/2012/main" userId="S::j.colditz@kieselstein.onmicrosoft.com::a8ca8386-7a27-4997-b23b-3a75f84fa449" providerId="AD"/>
      </p:ext>
    </p:extLst>
  </p:cmAuthor>
  <p:cmAuthor id="2" name="Schultheiß, Steve" initials="SS" lastIdx="1" clrIdx="1">
    <p:extLst>
      <p:ext uri="{19B8F6BF-5375-455C-9EA6-DF929625EA0E}">
        <p15:presenceInfo xmlns:p15="http://schemas.microsoft.com/office/powerpoint/2012/main" userId="Schultheiß, Steve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25C88AD-F898-4DFD-A765-EC53AF2A0556}" v="158" dt="2021-03-02T09:50:22.54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501" autoAdjust="0"/>
    <p:restoredTop sz="92509" autoAdjust="0"/>
  </p:normalViewPr>
  <p:slideViewPr>
    <p:cSldViewPr>
      <p:cViewPr varScale="1">
        <p:scale>
          <a:sx n="105" d="100"/>
          <a:sy n="105" d="100"/>
        </p:scale>
        <p:origin x="1572" y="7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11563"/>
    </p:cViewPr>
  </p:sorterViewPr>
  <p:notesViewPr>
    <p:cSldViewPr>
      <p:cViewPr varScale="1">
        <p:scale>
          <a:sx n="79" d="100"/>
          <a:sy n="79" d="100"/>
        </p:scale>
        <p:origin x="-1428" y="-102"/>
      </p:cViewPr>
      <p:guideLst>
        <p:guide orient="horz" pos="3224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5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microsoft.com/office/2016/11/relationships/changesInfo" Target="changesInfos/changesInfo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commentAuthors" Target="commentAuthor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ens Kieselstein" userId="S::j.kieselstein@kieselstein.onmicrosoft.com::14e10413-628f-44a9-8733-3dba639993d7" providerId="AD" clId="Web-{925C88AD-F898-4DFD-A765-EC53AF2A0556}"/>
    <pc:docChg chg="modSld">
      <pc:chgData name="Jens Kieselstein" userId="S::j.kieselstein@kieselstein.onmicrosoft.com::14e10413-628f-44a9-8733-3dba639993d7" providerId="AD" clId="Web-{925C88AD-F898-4DFD-A765-EC53AF2A0556}" dt="2021-03-02T09:50:19.580" v="113" actId="20577"/>
      <pc:docMkLst>
        <pc:docMk/>
      </pc:docMkLst>
      <pc:sldChg chg="modSp">
        <pc:chgData name="Jens Kieselstein" userId="S::j.kieselstein@kieselstein.onmicrosoft.com::14e10413-628f-44a9-8733-3dba639993d7" providerId="AD" clId="Web-{925C88AD-F898-4DFD-A765-EC53AF2A0556}" dt="2021-03-02T09:47:30.911" v="65"/>
        <pc:sldMkLst>
          <pc:docMk/>
          <pc:sldMk cId="289419838" sldId="677"/>
        </pc:sldMkLst>
        <pc:graphicFrameChg chg="mod modGraphic">
          <ac:chgData name="Jens Kieselstein" userId="S::j.kieselstein@kieselstein.onmicrosoft.com::14e10413-628f-44a9-8733-3dba639993d7" providerId="AD" clId="Web-{925C88AD-F898-4DFD-A765-EC53AF2A0556}" dt="2021-03-02T09:47:30.911" v="65"/>
          <ac:graphicFrameMkLst>
            <pc:docMk/>
            <pc:sldMk cId="289419838" sldId="677"/>
            <ac:graphicFrameMk id="5" creationId="{59D378E2-7613-47D3-8159-22E6C6CCA7BB}"/>
          </ac:graphicFrameMkLst>
        </pc:graphicFrameChg>
      </pc:sldChg>
      <pc:sldChg chg="modSp">
        <pc:chgData name="Jens Kieselstein" userId="S::j.kieselstein@kieselstein.onmicrosoft.com::14e10413-628f-44a9-8733-3dba639993d7" providerId="AD" clId="Web-{925C88AD-F898-4DFD-A765-EC53AF2A0556}" dt="2021-03-02T09:50:19.580" v="113" actId="20577"/>
        <pc:sldMkLst>
          <pc:docMk/>
          <pc:sldMk cId="2329851542" sldId="679"/>
        </pc:sldMkLst>
        <pc:spChg chg="mod">
          <ac:chgData name="Jens Kieselstein" userId="S::j.kieselstein@kieselstein.onmicrosoft.com::14e10413-628f-44a9-8733-3dba639993d7" providerId="AD" clId="Web-{925C88AD-F898-4DFD-A765-EC53AF2A0556}" dt="2021-03-02T09:50:19.580" v="113" actId="20577"/>
          <ac:spMkLst>
            <pc:docMk/>
            <pc:sldMk cId="2329851542" sldId="679"/>
            <ac:spMk id="8" creationId="{4CA53C83-0348-417A-BBB9-9C624B5FCE94}"/>
          </ac:spMkLst>
        </pc:spChg>
      </pc:sldChg>
    </pc:docChg>
  </pc:docChgLst>
</pc:chgInfo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768" tIns="47384" rIns="94768" bIns="4738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1295" y="0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768" tIns="47384" rIns="94768" bIns="4738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02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721106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768" tIns="47384" rIns="94768" bIns="47384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02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1295" y="9721106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768" tIns="47384" rIns="94768" bIns="47384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7530857A-8708-4492-BC05-D3BE9A745F12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4853585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768" tIns="47384" rIns="94768" bIns="4738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295" y="0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768" tIns="47384" rIns="94768" bIns="4738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2188" y="768350"/>
            <a:ext cx="5114925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931" y="4861442"/>
            <a:ext cx="5679440" cy="4605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768" tIns="47384" rIns="94768" bIns="4738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/>
              <a:t>Textmasterformate durch Klicken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143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721106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768" tIns="47384" rIns="94768" bIns="47384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43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295" y="9721106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768" tIns="47384" rIns="94768" bIns="47384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C29966C8-F6D2-426B-805E-990C2DB3A165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65151758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4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4.emf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7"/>
          <p:cNvGraphicFramePr>
            <a:graphicFrameLocks noChangeAspect="1"/>
          </p:cNvGraphicFramePr>
          <p:nvPr userDrawn="1"/>
        </p:nvGraphicFramePr>
        <p:xfrm>
          <a:off x="6651625" y="404813"/>
          <a:ext cx="2097088" cy="725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4" name="CorelDRAW" r:id="rId3" imgW="2457651" imgH="848888" progId="">
                  <p:embed/>
                </p:oleObj>
              </mc:Choice>
              <mc:Fallback>
                <p:oleObj name="CorelDRAW" r:id="rId3" imgW="2457651" imgH="848888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51625" y="404813"/>
                        <a:ext cx="2097088" cy="7254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Grafik 10" descr="KIESELSTEIN Logo mit Claim weiß.gif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688" y="5445125"/>
            <a:ext cx="5940425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Signet ohne Hintergrund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1412875"/>
            <a:ext cx="3773488" cy="410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2127576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866947885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016865719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7"/>
          <p:cNvGraphicFramePr>
            <a:graphicFrameLocks noChangeAspect="1"/>
          </p:cNvGraphicFramePr>
          <p:nvPr userDrawn="1"/>
        </p:nvGraphicFramePr>
        <p:xfrm>
          <a:off x="6651625" y="404813"/>
          <a:ext cx="2097088" cy="725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8" name="CorelDRAW" r:id="rId3" imgW="2457651" imgH="848888" progId="">
                  <p:embed/>
                </p:oleObj>
              </mc:Choice>
              <mc:Fallback>
                <p:oleObj name="CorelDRAW" r:id="rId3" imgW="2457651" imgH="848888" progId="">
                  <p:embed/>
                  <p:pic>
                    <p:nvPicPr>
                      <p:cNvPr id="2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51625" y="404813"/>
                        <a:ext cx="2097088" cy="7254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Grafik 10" descr="KIESELSTEIN Logo mit Claim weiß.gif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90688" y="5445125"/>
            <a:ext cx="5940425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Signet ohne Hintergrund"/>
          <p:cNvPicPr>
            <a:picLocks noChangeAspect="1" noChangeArrowheads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71775" y="1412875"/>
            <a:ext cx="3773488" cy="410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8391489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403699005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468521717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978544822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272831557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926751859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711943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412794902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341999595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511525463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883375649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988131206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28504479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497159119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720800145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4288822493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0457559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130012277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897295036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vmlDrawing" Target="../drawings/vmlDrawing1.v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oleObject" Target="../embeddings/oleObject1.bin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vmlDrawing" Target="../drawings/vmlDrawing3.v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oleObject" Target="../embeddings/oleObject3.bin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8"/>
          <p:cNvSpPr>
            <a:spLocks noChangeArrowheads="1"/>
          </p:cNvSpPr>
          <p:nvPr userDrawn="1"/>
        </p:nvSpPr>
        <p:spPr bwMode="auto">
          <a:xfrm>
            <a:off x="0" y="5516563"/>
            <a:ext cx="9144000" cy="1341437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de-DE" altLang="de-DE"/>
          </a:p>
        </p:txBody>
      </p:sp>
      <p:sp>
        <p:nvSpPr>
          <p:cNvPr id="1027" name="Line 10"/>
          <p:cNvSpPr>
            <a:spLocks noChangeShapeType="1"/>
          </p:cNvSpPr>
          <p:nvPr userDrawn="1"/>
        </p:nvSpPr>
        <p:spPr bwMode="auto">
          <a:xfrm flipV="1">
            <a:off x="0" y="5516563"/>
            <a:ext cx="9144000" cy="6350"/>
          </a:xfrm>
          <a:prstGeom prst="line">
            <a:avLst/>
          </a:prstGeom>
          <a:noFill/>
          <a:ln w="2794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graphicFrame>
        <p:nvGraphicFramePr>
          <p:cNvPr id="1028" name="Object 12"/>
          <p:cNvGraphicFramePr>
            <a:graphicFrameLocks noChangeAspect="1"/>
          </p:cNvGraphicFramePr>
          <p:nvPr userDrawn="1"/>
        </p:nvGraphicFramePr>
        <p:xfrm>
          <a:off x="7524750" y="5876925"/>
          <a:ext cx="1368425" cy="474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2" name="CorelDRAW" r:id="rId14" imgW="2457651" imgH="848888" progId="">
                  <p:embed/>
                </p:oleObj>
              </mc:Choice>
              <mc:Fallback>
                <p:oleObj name="CorelDRAW" r:id="rId14" imgW="2457651" imgH="848888" progId="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24750" y="5876925"/>
                        <a:ext cx="1368425" cy="4746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BBE0E3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 Box 19"/>
          <p:cNvSpPr txBox="1">
            <a:spLocks noChangeArrowheads="1"/>
          </p:cNvSpPr>
          <p:nvPr userDrawn="1"/>
        </p:nvSpPr>
        <p:spPr bwMode="auto">
          <a:xfrm>
            <a:off x="6443663" y="6538913"/>
            <a:ext cx="266382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fld id="{9E4BB01B-813B-476E-9425-091D9557E9F3}" type="slidenum">
              <a:rPr lang="de-DE" altLang="de-DE" sz="1200" b="1" smtClean="0">
                <a:solidFill>
                  <a:schemeClr val="bg1"/>
                </a:solidFill>
              </a:rPr>
              <a:pPr algn="r" eaLnBrk="1" hangingPunct="1">
                <a:spcBef>
                  <a:spcPct val="50000"/>
                </a:spcBef>
                <a:defRPr/>
              </a:pPr>
              <a:t>‹Nr.›</a:t>
            </a:fld>
            <a:endParaRPr lang="de-DE" altLang="de-DE" sz="1200" b="1">
              <a:solidFill>
                <a:schemeClr val="bg1"/>
              </a:solidFill>
            </a:endParaRPr>
          </a:p>
        </p:txBody>
      </p:sp>
      <p:sp>
        <p:nvSpPr>
          <p:cNvPr id="1031" name="Text Box 20"/>
          <p:cNvSpPr txBox="1">
            <a:spLocks noChangeArrowheads="1"/>
          </p:cNvSpPr>
          <p:nvPr userDrawn="1"/>
        </p:nvSpPr>
        <p:spPr bwMode="auto">
          <a:xfrm>
            <a:off x="1258888" y="5865813"/>
            <a:ext cx="7056437" cy="198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de-DE" altLang="de-DE" sz="1100">
                <a:solidFill>
                  <a:schemeClr val="bg1"/>
                </a:solidFill>
              </a:rPr>
              <a:t>KIESELSTEIN 	Erzbergerstraße 3              	Phone: +49 (0) 371 91 04 100</a:t>
            </a:r>
          </a:p>
          <a:p>
            <a:pPr eaLnBrk="1" hangingPunct="1">
              <a:defRPr/>
            </a:pPr>
            <a:r>
              <a:rPr lang="de-DE" altLang="de-DE" sz="1100">
                <a:solidFill>
                  <a:schemeClr val="bg1"/>
                </a:solidFill>
              </a:rPr>
              <a:t>International GmbH	09116 Chemnitz          	Fax:  +49 (0) 371 91 04 105</a:t>
            </a:r>
          </a:p>
          <a:p>
            <a:pPr eaLnBrk="1" hangingPunct="1">
              <a:defRPr/>
            </a:pPr>
            <a:r>
              <a:rPr lang="de-DE" altLang="de-DE" sz="1100">
                <a:solidFill>
                  <a:schemeClr val="bg1"/>
                </a:solidFill>
              </a:rPr>
              <a:t>		Germany		E-Mail:   info@kieselstein.com</a:t>
            </a:r>
          </a:p>
          <a:p>
            <a:pPr eaLnBrk="1" hangingPunct="1">
              <a:defRPr/>
            </a:pPr>
            <a:r>
              <a:rPr lang="de-DE" altLang="de-DE" sz="1100">
                <a:solidFill>
                  <a:schemeClr val="bg1"/>
                </a:solidFill>
              </a:rPr>
              <a:t>				Internet: www.kieselstein.com</a:t>
            </a:r>
          </a:p>
          <a:p>
            <a:pPr eaLnBrk="1" hangingPunct="1">
              <a:defRPr/>
            </a:pPr>
            <a:r>
              <a:rPr lang="de-DE" altLang="de-DE" sz="1000">
                <a:solidFill>
                  <a:schemeClr val="bg1"/>
                </a:solidFill>
              </a:rPr>
              <a:t>			</a:t>
            </a:r>
          </a:p>
          <a:p>
            <a:pPr eaLnBrk="1" hangingPunct="1">
              <a:defRPr/>
            </a:pPr>
            <a:r>
              <a:rPr lang="de-DE" altLang="de-DE" sz="1000">
                <a:solidFill>
                  <a:schemeClr val="bg1"/>
                </a:solidFill>
              </a:rPr>
              <a:t>		</a:t>
            </a:r>
          </a:p>
          <a:p>
            <a:pPr eaLnBrk="1" hangingPunct="1">
              <a:defRPr/>
            </a:pPr>
            <a:r>
              <a:rPr lang="de-DE" altLang="de-DE" sz="1000">
                <a:solidFill>
                  <a:schemeClr val="bg1"/>
                </a:solidFill>
              </a:rPr>
              <a:t>	</a:t>
            </a:r>
          </a:p>
          <a:p>
            <a:pPr eaLnBrk="1" hangingPunct="1">
              <a:defRPr/>
            </a:pPr>
            <a:endParaRPr lang="de-DE" altLang="de-DE" sz="1000">
              <a:solidFill>
                <a:schemeClr val="bg1"/>
              </a:solidFill>
            </a:endParaRPr>
          </a:p>
          <a:p>
            <a:pPr eaLnBrk="1" hangingPunct="1">
              <a:defRPr/>
            </a:pPr>
            <a:r>
              <a:rPr lang="de-DE" altLang="de-DE" sz="1000">
                <a:solidFill>
                  <a:schemeClr val="bg1"/>
                </a:solidFill>
              </a:rPr>
              <a:t>   </a:t>
            </a:r>
          </a:p>
          <a:p>
            <a:pPr eaLnBrk="1" hangingPunct="1">
              <a:defRPr/>
            </a:pPr>
            <a:endParaRPr lang="de-DE" altLang="de-DE" sz="1000">
              <a:solidFill>
                <a:schemeClr val="bg1"/>
              </a:solidFill>
            </a:endParaRPr>
          </a:p>
          <a:p>
            <a:pPr eaLnBrk="1" hangingPunct="1">
              <a:defRPr/>
            </a:pPr>
            <a:endParaRPr lang="de-DE" altLang="de-DE" sz="1000">
              <a:solidFill>
                <a:schemeClr val="bg1"/>
              </a:solidFill>
            </a:endParaRPr>
          </a:p>
          <a:p>
            <a:pPr eaLnBrk="1" hangingPunct="1">
              <a:defRPr/>
            </a:pPr>
            <a:r>
              <a:rPr lang="de-DE" altLang="de-DE" sz="1000">
                <a:solidFill>
                  <a:schemeClr val="bg1"/>
                </a:solidFill>
              </a:rPr>
              <a:t>	</a:t>
            </a:r>
            <a:r>
              <a:rPr lang="de-DE" altLang="de-DE" sz="900">
                <a:solidFill>
                  <a:schemeClr val="bg1"/>
                </a:solidFill>
              </a:rPr>
              <a:t>	</a:t>
            </a:r>
          </a:p>
        </p:txBody>
      </p:sp>
      <p:pic>
        <p:nvPicPr>
          <p:cNvPr id="10" name="Grafik 10" descr="KIESELSTEIN Logo mit Claim weiß.gif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6597650"/>
            <a:ext cx="1477963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6" descr="Signet ohne Hintergrund"/>
          <p:cNvPicPr>
            <a:picLocks noChangeAspect="1" noChangeArrowheads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88" y="5589588"/>
            <a:ext cx="936625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05" r:id="rId1"/>
    <p:sldLayoutId id="2147483894" r:id="rId2"/>
    <p:sldLayoutId id="2147483895" r:id="rId3"/>
    <p:sldLayoutId id="2147483896" r:id="rId4"/>
    <p:sldLayoutId id="2147483897" r:id="rId5"/>
    <p:sldLayoutId id="2147483898" r:id="rId6"/>
    <p:sldLayoutId id="2147483899" r:id="rId7"/>
    <p:sldLayoutId id="2147483900" r:id="rId8"/>
    <p:sldLayoutId id="2147483901" r:id="rId9"/>
    <p:sldLayoutId id="2147483902" r:id="rId10"/>
    <p:sldLayoutId id="2147483903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8"/>
          <p:cNvSpPr>
            <a:spLocks noChangeArrowheads="1"/>
          </p:cNvSpPr>
          <p:nvPr userDrawn="1"/>
        </p:nvSpPr>
        <p:spPr bwMode="auto">
          <a:xfrm>
            <a:off x="0" y="5516563"/>
            <a:ext cx="9144000" cy="1341437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de-DE" altLang="de-DE"/>
          </a:p>
        </p:txBody>
      </p:sp>
      <p:sp>
        <p:nvSpPr>
          <p:cNvPr id="1027" name="Line 10"/>
          <p:cNvSpPr>
            <a:spLocks noChangeShapeType="1"/>
          </p:cNvSpPr>
          <p:nvPr userDrawn="1"/>
        </p:nvSpPr>
        <p:spPr bwMode="auto">
          <a:xfrm flipV="1">
            <a:off x="0" y="5516563"/>
            <a:ext cx="9144000" cy="6350"/>
          </a:xfrm>
          <a:prstGeom prst="line">
            <a:avLst/>
          </a:prstGeom>
          <a:noFill/>
          <a:ln w="2794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graphicFrame>
        <p:nvGraphicFramePr>
          <p:cNvPr id="1028" name="Object 12"/>
          <p:cNvGraphicFramePr>
            <a:graphicFrameLocks noChangeAspect="1"/>
          </p:cNvGraphicFramePr>
          <p:nvPr userDrawn="1"/>
        </p:nvGraphicFramePr>
        <p:xfrm>
          <a:off x="7524750" y="5876925"/>
          <a:ext cx="1368425" cy="474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6" name="CorelDRAW" r:id="rId14" imgW="2457651" imgH="848888" progId="">
                  <p:embed/>
                </p:oleObj>
              </mc:Choice>
              <mc:Fallback>
                <p:oleObj name="CorelDRAW" r:id="rId14" imgW="2457651" imgH="848888" progId="">
                  <p:embed/>
                  <p:pic>
                    <p:nvPicPr>
                      <p:cNvPr id="1028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24750" y="5876925"/>
                        <a:ext cx="1368425" cy="4746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BBE0E3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 Box 19"/>
          <p:cNvSpPr txBox="1">
            <a:spLocks noChangeArrowheads="1"/>
          </p:cNvSpPr>
          <p:nvPr userDrawn="1"/>
        </p:nvSpPr>
        <p:spPr bwMode="auto">
          <a:xfrm>
            <a:off x="6443663" y="6538913"/>
            <a:ext cx="266382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fld id="{9E4BB01B-813B-476E-9425-091D9557E9F3}" type="slidenum">
              <a:rPr lang="de-DE" altLang="de-DE" sz="1200" b="1" smtClean="0">
                <a:solidFill>
                  <a:schemeClr val="bg1"/>
                </a:solidFill>
              </a:rPr>
              <a:pPr algn="r" eaLnBrk="1" hangingPunct="1">
                <a:spcBef>
                  <a:spcPct val="50000"/>
                </a:spcBef>
                <a:defRPr/>
              </a:pPr>
              <a:t>‹Nr.›</a:t>
            </a:fld>
            <a:endParaRPr lang="de-DE" altLang="de-DE" sz="1200" b="1">
              <a:solidFill>
                <a:schemeClr val="bg1"/>
              </a:solidFill>
            </a:endParaRPr>
          </a:p>
        </p:txBody>
      </p:sp>
      <p:sp>
        <p:nvSpPr>
          <p:cNvPr id="1031" name="Text Box 20"/>
          <p:cNvSpPr txBox="1">
            <a:spLocks noChangeArrowheads="1"/>
          </p:cNvSpPr>
          <p:nvPr userDrawn="1"/>
        </p:nvSpPr>
        <p:spPr bwMode="auto">
          <a:xfrm>
            <a:off x="1258888" y="5865813"/>
            <a:ext cx="7056437" cy="198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de-DE" altLang="de-DE" sz="1100">
                <a:solidFill>
                  <a:schemeClr val="bg1"/>
                </a:solidFill>
              </a:rPr>
              <a:t>KIESELSTEIN 	Erzbergerstraße 3              	Phone: +49 (0) 371 91 04 100</a:t>
            </a:r>
          </a:p>
          <a:p>
            <a:pPr eaLnBrk="1" hangingPunct="1">
              <a:defRPr/>
            </a:pPr>
            <a:r>
              <a:rPr lang="de-DE" altLang="de-DE" sz="1100">
                <a:solidFill>
                  <a:schemeClr val="bg1"/>
                </a:solidFill>
              </a:rPr>
              <a:t>International GmbH	09116 Chemnitz          	Fax:  +49 (0) 371 91 04 105</a:t>
            </a:r>
          </a:p>
          <a:p>
            <a:pPr eaLnBrk="1" hangingPunct="1">
              <a:defRPr/>
            </a:pPr>
            <a:r>
              <a:rPr lang="de-DE" altLang="de-DE" sz="1100">
                <a:solidFill>
                  <a:schemeClr val="bg1"/>
                </a:solidFill>
              </a:rPr>
              <a:t>		Germany		E-Mail:   info@kieselstein.com</a:t>
            </a:r>
          </a:p>
          <a:p>
            <a:pPr eaLnBrk="1" hangingPunct="1">
              <a:defRPr/>
            </a:pPr>
            <a:r>
              <a:rPr lang="de-DE" altLang="de-DE" sz="1100">
                <a:solidFill>
                  <a:schemeClr val="bg1"/>
                </a:solidFill>
              </a:rPr>
              <a:t>				Internet: www.kieselstein.com</a:t>
            </a:r>
          </a:p>
          <a:p>
            <a:pPr eaLnBrk="1" hangingPunct="1">
              <a:defRPr/>
            </a:pPr>
            <a:r>
              <a:rPr lang="de-DE" altLang="de-DE" sz="1000">
                <a:solidFill>
                  <a:schemeClr val="bg1"/>
                </a:solidFill>
              </a:rPr>
              <a:t>			</a:t>
            </a:r>
          </a:p>
          <a:p>
            <a:pPr eaLnBrk="1" hangingPunct="1">
              <a:defRPr/>
            </a:pPr>
            <a:r>
              <a:rPr lang="de-DE" altLang="de-DE" sz="1000">
                <a:solidFill>
                  <a:schemeClr val="bg1"/>
                </a:solidFill>
              </a:rPr>
              <a:t>		</a:t>
            </a:r>
          </a:p>
          <a:p>
            <a:pPr eaLnBrk="1" hangingPunct="1">
              <a:defRPr/>
            </a:pPr>
            <a:r>
              <a:rPr lang="de-DE" altLang="de-DE" sz="1000">
                <a:solidFill>
                  <a:schemeClr val="bg1"/>
                </a:solidFill>
              </a:rPr>
              <a:t>	</a:t>
            </a:r>
          </a:p>
          <a:p>
            <a:pPr eaLnBrk="1" hangingPunct="1">
              <a:defRPr/>
            </a:pPr>
            <a:endParaRPr lang="de-DE" altLang="de-DE" sz="1000">
              <a:solidFill>
                <a:schemeClr val="bg1"/>
              </a:solidFill>
            </a:endParaRPr>
          </a:p>
          <a:p>
            <a:pPr eaLnBrk="1" hangingPunct="1">
              <a:defRPr/>
            </a:pPr>
            <a:r>
              <a:rPr lang="de-DE" altLang="de-DE" sz="1000">
                <a:solidFill>
                  <a:schemeClr val="bg1"/>
                </a:solidFill>
              </a:rPr>
              <a:t>   </a:t>
            </a:r>
          </a:p>
          <a:p>
            <a:pPr eaLnBrk="1" hangingPunct="1">
              <a:defRPr/>
            </a:pPr>
            <a:endParaRPr lang="de-DE" altLang="de-DE" sz="1000">
              <a:solidFill>
                <a:schemeClr val="bg1"/>
              </a:solidFill>
            </a:endParaRPr>
          </a:p>
          <a:p>
            <a:pPr eaLnBrk="1" hangingPunct="1">
              <a:defRPr/>
            </a:pPr>
            <a:endParaRPr lang="de-DE" altLang="de-DE" sz="1000">
              <a:solidFill>
                <a:schemeClr val="bg1"/>
              </a:solidFill>
            </a:endParaRPr>
          </a:p>
          <a:p>
            <a:pPr eaLnBrk="1" hangingPunct="1">
              <a:defRPr/>
            </a:pPr>
            <a:r>
              <a:rPr lang="de-DE" altLang="de-DE" sz="1000">
                <a:solidFill>
                  <a:schemeClr val="bg1"/>
                </a:solidFill>
              </a:rPr>
              <a:t>	</a:t>
            </a:r>
            <a:r>
              <a:rPr lang="de-DE" altLang="de-DE" sz="900">
                <a:solidFill>
                  <a:schemeClr val="bg1"/>
                </a:solidFill>
              </a:rPr>
              <a:t>	</a:t>
            </a:r>
          </a:p>
        </p:txBody>
      </p:sp>
      <p:pic>
        <p:nvPicPr>
          <p:cNvPr id="10" name="Grafik 10" descr="KIESELSTEIN Logo mit Claim weiß.gif"/>
          <p:cNvPicPr>
            <a:picLocks noChangeAspect="1"/>
          </p:cNvPicPr>
          <p:nvPr userDrawn="1"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588" y="6597650"/>
            <a:ext cx="1477963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6" descr="Signet ohne Hintergrund"/>
          <p:cNvPicPr>
            <a:picLocks noChangeAspect="1" noChangeArrowheads="1"/>
          </p:cNvPicPr>
          <p:nvPr userDrawn="1"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8288" y="5589588"/>
            <a:ext cx="936625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5967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7" r:id="rId1"/>
    <p:sldLayoutId id="2147483908" r:id="rId2"/>
    <p:sldLayoutId id="2147483909" r:id="rId3"/>
    <p:sldLayoutId id="2147483910" r:id="rId4"/>
    <p:sldLayoutId id="2147483911" r:id="rId5"/>
    <p:sldLayoutId id="2147483912" r:id="rId6"/>
    <p:sldLayoutId id="2147483913" r:id="rId7"/>
    <p:sldLayoutId id="2147483914" r:id="rId8"/>
    <p:sldLayoutId id="2147483915" r:id="rId9"/>
    <p:sldLayoutId id="2147483916" r:id="rId10"/>
    <p:sldLayoutId id="2147483917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1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6037973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8D42012C-B6A1-4399-A147-3D04A5B21A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08720"/>
            <a:ext cx="9144000" cy="461653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7" tIns="45714" rIns="91427" bIns="45714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GB" altLang="de-DE" sz="2400" dirty="0">
                <a:solidFill>
                  <a:srgbClr val="FF0000"/>
                </a:solidFill>
                <a:latin typeface="Arial Black" panose="020B0A04020102020204" pitchFamily="34" charset="0"/>
              </a:rPr>
              <a:t>Aluminium Shaving Line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9DD956B-D79C-45EE-8630-807A2D94E9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33375"/>
            <a:ext cx="9144000" cy="45720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7" tIns="45714" rIns="91427" bIns="45714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de-DE" altLang="de-DE" sz="2400" dirty="0">
                <a:solidFill>
                  <a:srgbClr val="FF0000"/>
                </a:solidFill>
                <a:latin typeface="Arial Black" panose="020B0A04020102020204" pitchFamily="34" charset="0"/>
              </a:rPr>
              <a:t>Reference Project:</a:t>
            </a:r>
          </a:p>
        </p:txBody>
      </p:sp>
      <p:sp>
        <p:nvSpPr>
          <p:cNvPr id="4" name="Text Box 4">
            <a:extLst>
              <a:ext uri="{FF2B5EF4-FFF2-40B4-BE49-F238E27FC236}">
                <a16:creationId xmlns:a16="http://schemas.microsoft.com/office/drawing/2014/main" id="{5C662CF8-EB4C-48E8-B590-DA8DB71A41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4016" y="1661437"/>
            <a:ext cx="3871603" cy="338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7" tIns="45714" rIns="91427" bIns="45714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altLang="de-DE" sz="1600" b="1" dirty="0"/>
              <a:t>Structure:</a:t>
            </a:r>
          </a:p>
        </p:txBody>
      </p:sp>
      <p:graphicFrame>
        <p:nvGraphicFramePr>
          <p:cNvPr id="5" name="Tabelle 12">
            <a:extLst>
              <a:ext uri="{FF2B5EF4-FFF2-40B4-BE49-F238E27FC236}">
                <a16:creationId xmlns:a16="http://schemas.microsoft.com/office/drawing/2014/main" id="{59D378E2-7613-47D3-8159-22E6C6CCA7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4487091"/>
              </p:ext>
            </p:extLst>
          </p:nvPr>
        </p:nvGraphicFramePr>
        <p:xfrm>
          <a:off x="614016" y="2059886"/>
          <a:ext cx="3957984" cy="1463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3688">
                  <a:extLst>
                    <a:ext uri="{9D8B030D-6E8A-4147-A177-3AD203B41FA5}">
                      <a16:colId xmlns:a16="http://schemas.microsoft.com/office/drawing/2014/main" val="717094537"/>
                    </a:ext>
                  </a:extLst>
                </a:gridCol>
                <a:gridCol w="2664296">
                  <a:extLst>
                    <a:ext uri="{9D8B030D-6E8A-4147-A177-3AD203B41FA5}">
                      <a16:colId xmlns:a16="http://schemas.microsoft.com/office/drawing/2014/main" val="3115637180"/>
                    </a:ext>
                  </a:extLst>
                </a:gridCol>
              </a:tblGrid>
              <a:tr h="288994">
                <a:tc>
                  <a:txBody>
                    <a:bodyPr/>
                    <a:lstStyle/>
                    <a:p>
                      <a:r>
                        <a:rPr lang="en-GB" sz="1400" b="0" noProof="0">
                          <a:solidFill>
                            <a:schemeClr val="tx1"/>
                          </a:solidFill>
                        </a:rPr>
                        <a:t>Designation: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noProof="0" dirty="0">
                          <a:solidFill>
                            <a:schemeClr val="tx1"/>
                          </a:solidFill>
                        </a:rPr>
                        <a:t>String cleaning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6696401"/>
                  </a:ext>
                </a:extLst>
              </a:tr>
              <a:tr h="291123">
                <a:tc>
                  <a:txBody>
                    <a:bodyPr/>
                    <a:lstStyle/>
                    <a:p>
                      <a:r>
                        <a:rPr lang="en-GB" sz="1400" b="0" noProof="0">
                          <a:solidFill>
                            <a:schemeClr val="tx1"/>
                          </a:solidFill>
                        </a:rPr>
                        <a:t>Function: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noProof="0" dirty="0">
                          <a:solidFill>
                            <a:schemeClr val="tx1"/>
                          </a:solidFill>
                        </a:rPr>
                        <a:t>Serves to clean the wire from lubricant </a:t>
                      </a:r>
                      <a:r>
                        <a:rPr lang="en-GB" sz="1400" b="0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residues (drawing and shaving emulsion).</a:t>
                      </a:r>
                    </a:p>
                    <a:p>
                      <a:endParaRPr lang="en-GB" sz="1400" b="0" noProof="0" dirty="0">
                        <a:solidFill>
                          <a:schemeClr val="tx1"/>
                        </a:solidFill>
                      </a:endParaRPr>
                    </a:p>
                    <a:p>
                      <a:endParaRPr lang="en-GB" sz="1400" b="0" noProof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05669396"/>
                  </a:ext>
                </a:extLst>
              </a:tr>
            </a:tbl>
          </a:graphicData>
        </a:graphic>
      </p:graphicFrame>
      <p:pic>
        <p:nvPicPr>
          <p:cNvPr id="8" name="Grafik 7">
            <a:extLst>
              <a:ext uri="{FF2B5EF4-FFF2-40B4-BE49-F238E27FC236}">
                <a16:creationId xmlns:a16="http://schemas.microsoft.com/office/drawing/2014/main" id="{E18FAFB1-AA33-4B44-8A19-775F061C07B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18" t="27951" r="5815"/>
          <a:stretch/>
        </p:blipFill>
        <p:spPr>
          <a:xfrm>
            <a:off x="5309745" y="2059886"/>
            <a:ext cx="3185911" cy="316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396934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8D42012C-B6A1-4399-A147-3D04A5B21A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08720"/>
            <a:ext cx="9144000" cy="461653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7" tIns="45714" rIns="91427" bIns="45714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GB" altLang="de-DE" sz="2400" dirty="0">
                <a:solidFill>
                  <a:srgbClr val="FF0000"/>
                </a:solidFill>
                <a:latin typeface="Arial Black" panose="020B0A04020102020204" pitchFamily="34" charset="0"/>
              </a:rPr>
              <a:t>Aluminium Shaving Line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9DD956B-D79C-45EE-8630-807A2D94E9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33375"/>
            <a:ext cx="9144000" cy="45720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7" tIns="45714" rIns="91427" bIns="45714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de-DE" altLang="de-DE" sz="2400" dirty="0">
                <a:solidFill>
                  <a:srgbClr val="FF0000"/>
                </a:solidFill>
                <a:latin typeface="Arial Black" panose="020B0A04020102020204" pitchFamily="34" charset="0"/>
              </a:rPr>
              <a:t>Reference Project:</a:t>
            </a:r>
          </a:p>
        </p:txBody>
      </p:sp>
      <p:sp>
        <p:nvSpPr>
          <p:cNvPr id="4" name="Text Box 4">
            <a:extLst>
              <a:ext uri="{FF2B5EF4-FFF2-40B4-BE49-F238E27FC236}">
                <a16:creationId xmlns:a16="http://schemas.microsoft.com/office/drawing/2014/main" id="{5C662CF8-EB4C-48E8-B590-DA8DB71A41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4016" y="1661437"/>
            <a:ext cx="3871603" cy="338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7" tIns="45714" rIns="91427" bIns="45714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de-DE" altLang="de-DE" sz="1600" b="1" dirty="0" err="1"/>
              <a:t>Structure</a:t>
            </a:r>
            <a:r>
              <a:rPr lang="de-DE" altLang="de-DE" sz="1600" b="1" dirty="0"/>
              <a:t>:</a:t>
            </a:r>
          </a:p>
        </p:txBody>
      </p:sp>
      <p:graphicFrame>
        <p:nvGraphicFramePr>
          <p:cNvPr id="5" name="Tabelle 12">
            <a:extLst>
              <a:ext uri="{FF2B5EF4-FFF2-40B4-BE49-F238E27FC236}">
                <a16:creationId xmlns:a16="http://schemas.microsoft.com/office/drawing/2014/main" id="{59D378E2-7613-47D3-8159-22E6C6CCA7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9667852"/>
              </p:ext>
            </p:extLst>
          </p:nvPr>
        </p:nvGraphicFramePr>
        <p:xfrm>
          <a:off x="614016" y="2059886"/>
          <a:ext cx="3957984" cy="2743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3688">
                  <a:extLst>
                    <a:ext uri="{9D8B030D-6E8A-4147-A177-3AD203B41FA5}">
                      <a16:colId xmlns:a16="http://schemas.microsoft.com/office/drawing/2014/main" val="717094537"/>
                    </a:ext>
                  </a:extLst>
                </a:gridCol>
                <a:gridCol w="2664296">
                  <a:extLst>
                    <a:ext uri="{9D8B030D-6E8A-4147-A177-3AD203B41FA5}">
                      <a16:colId xmlns:a16="http://schemas.microsoft.com/office/drawing/2014/main" val="3115637180"/>
                    </a:ext>
                  </a:extLst>
                </a:gridCol>
              </a:tblGrid>
              <a:tr h="288994">
                <a:tc>
                  <a:txBody>
                    <a:bodyPr/>
                    <a:lstStyle/>
                    <a:p>
                      <a:r>
                        <a:rPr lang="de-DE" sz="1400" b="0" noProof="0" dirty="0">
                          <a:solidFill>
                            <a:schemeClr val="tx1"/>
                          </a:solidFill>
                        </a:rPr>
                        <a:t>Designation: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noProof="0" dirty="0">
                          <a:solidFill>
                            <a:schemeClr val="tx1"/>
                          </a:solidFill>
                        </a:rPr>
                        <a:t>Bending coiler BWV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6696401"/>
                  </a:ext>
                </a:extLst>
              </a:tr>
              <a:tr h="291123">
                <a:tc>
                  <a:txBody>
                    <a:bodyPr/>
                    <a:lstStyle/>
                    <a:p>
                      <a:r>
                        <a:rPr lang="en-GB" sz="1400" b="0" noProof="0" dirty="0">
                          <a:solidFill>
                            <a:schemeClr val="tx1"/>
                          </a:solidFill>
                        </a:rPr>
                        <a:t>Function: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noProof="0" dirty="0">
                          <a:solidFill>
                            <a:schemeClr val="tx1"/>
                          </a:solidFill>
                        </a:rPr>
                        <a:t>Wire rings can be produced at a speed of up to 180 m/min.</a:t>
                      </a:r>
                    </a:p>
                    <a:p>
                      <a:endParaRPr lang="en-US" sz="1400" b="0" noProof="0" dirty="0">
                        <a:solidFill>
                          <a:schemeClr val="tx1"/>
                        </a:solidFill>
                      </a:endParaRPr>
                    </a:p>
                    <a:p>
                      <a:pPr lvl="0">
                        <a:buNone/>
                      </a:pPr>
                      <a:r>
                        <a:rPr lang="en-US" sz="1400" b="0" noProof="0">
                          <a:solidFill>
                            <a:schemeClr val="tx1"/>
                          </a:solidFill>
                        </a:rPr>
                        <a:t>The rotating wire take-up </a:t>
                      </a:r>
                      <a:r>
                        <a:rPr lang="en-US" sz="1400" b="0" noProof="0" dirty="0">
                          <a:solidFill>
                            <a:schemeClr val="tx1"/>
                          </a:solidFill>
                        </a:rPr>
                        <a:t>supports the packaging in the </a:t>
                      </a:r>
                      <a:r>
                        <a:rPr lang="en-US" sz="1400" b="0" noProof="0">
                          <a:solidFill>
                            <a:schemeClr val="tx1"/>
                          </a:solidFill>
                        </a:rPr>
                        <a:t>line. </a:t>
                      </a:r>
                      <a:endParaRPr lang="en-US" sz="1400" b="0" noProof="0" dirty="0">
                        <a:solidFill>
                          <a:schemeClr val="tx1"/>
                        </a:solidFill>
                      </a:endParaRPr>
                    </a:p>
                    <a:p>
                      <a:endParaRPr lang="en-US" sz="1400" b="0" noProof="0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sz="1400" b="0" noProof="0" dirty="0">
                          <a:solidFill>
                            <a:schemeClr val="tx1"/>
                          </a:solidFill>
                        </a:rPr>
                        <a:t>The adjustable bending roller allows flexible adjustment of ring sizes.</a:t>
                      </a:r>
                    </a:p>
                    <a:p>
                      <a:endParaRPr lang="de-DE" sz="1400" b="0" noProof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05669396"/>
                  </a:ext>
                </a:extLst>
              </a:tr>
            </a:tbl>
          </a:graphicData>
        </a:graphic>
      </p:graphicFrame>
      <p:pic>
        <p:nvPicPr>
          <p:cNvPr id="7" name="Grafik 6" descr="Ein Bild, das Automat enthält.&#10;&#10;Automatisch generierte Beschreibung">
            <a:extLst>
              <a:ext uri="{FF2B5EF4-FFF2-40B4-BE49-F238E27FC236}">
                <a16:creationId xmlns:a16="http://schemas.microsoft.com/office/drawing/2014/main" id="{72FC68D7-A9B0-4A74-BA80-5785551BAB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0584" y="1458466"/>
            <a:ext cx="4260614" cy="1970534"/>
          </a:xfrm>
          <a:prstGeom prst="rect">
            <a:avLst/>
          </a:prstGeom>
        </p:spPr>
      </p:pic>
      <p:pic>
        <p:nvPicPr>
          <p:cNvPr id="10" name="Grafik 9" descr="Ein Bild, das drinnen enthält.&#10;&#10;Automatisch generierte Beschreibung">
            <a:extLst>
              <a:ext uri="{FF2B5EF4-FFF2-40B4-BE49-F238E27FC236}">
                <a16:creationId xmlns:a16="http://schemas.microsoft.com/office/drawing/2014/main" id="{142179CD-25B9-4585-86E3-2A9C12A66C9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6" r="9052"/>
          <a:stretch/>
        </p:blipFill>
        <p:spPr>
          <a:xfrm>
            <a:off x="5542064" y="3527365"/>
            <a:ext cx="2617653" cy="170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19838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8D42012C-B6A1-4399-A147-3D04A5B21A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08720"/>
            <a:ext cx="9144000" cy="461653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7" tIns="45714" rIns="91427" bIns="45714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GB" altLang="de-DE" sz="2400" dirty="0">
                <a:solidFill>
                  <a:srgbClr val="FF0000"/>
                </a:solidFill>
                <a:latin typeface="Arial Black" panose="020B0A04020102020204" pitchFamily="34" charset="0"/>
              </a:rPr>
              <a:t>Aluminium Shaving Line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9DD956B-D79C-45EE-8630-807A2D94E9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33375"/>
            <a:ext cx="9144000" cy="45720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7" tIns="45714" rIns="91427" bIns="45714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de-DE" altLang="de-DE" sz="2400" dirty="0">
                <a:solidFill>
                  <a:srgbClr val="FF0000"/>
                </a:solidFill>
                <a:latin typeface="Arial Black" panose="020B0A04020102020204" pitchFamily="34" charset="0"/>
              </a:rPr>
              <a:t>Reference Project:</a:t>
            </a:r>
          </a:p>
        </p:txBody>
      </p:sp>
      <p:sp>
        <p:nvSpPr>
          <p:cNvPr id="4" name="Text Box 4">
            <a:extLst>
              <a:ext uri="{FF2B5EF4-FFF2-40B4-BE49-F238E27FC236}">
                <a16:creationId xmlns:a16="http://schemas.microsoft.com/office/drawing/2014/main" id="{5C662CF8-EB4C-48E8-B590-DA8DB71A41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4016" y="1661437"/>
            <a:ext cx="3871603" cy="338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7" tIns="45714" rIns="91427" bIns="45714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altLang="de-DE" sz="1600" b="1" dirty="0"/>
              <a:t>Structure</a:t>
            </a:r>
            <a:r>
              <a:rPr lang="de-DE" altLang="de-DE" sz="1600" b="1" dirty="0"/>
              <a:t> :</a:t>
            </a:r>
          </a:p>
        </p:txBody>
      </p:sp>
      <p:graphicFrame>
        <p:nvGraphicFramePr>
          <p:cNvPr id="5" name="Tabelle 12">
            <a:extLst>
              <a:ext uri="{FF2B5EF4-FFF2-40B4-BE49-F238E27FC236}">
                <a16:creationId xmlns:a16="http://schemas.microsoft.com/office/drawing/2014/main" id="{59D378E2-7613-47D3-8159-22E6C6CCA7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8359127"/>
              </p:ext>
            </p:extLst>
          </p:nvPr>
        </p:nvGraphicFramePr>
        <p:xfrm>
          <a:off x="614016" y="2059886"/>
          <a:ext cx="3957984" cy="265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3688">
                  <a:extLst>
                    <a:ext uri="{9D8B030D-6E8A-4147-A177-3AD203B41FA5}">
                      <a16:colId xmlns:a16="http://schemas.microsoft.com/office/drawing/2014/main" val="717094537"/>
                    </a:ext>
                  </a:extLst>
                </a:gridCol>
                <a:gridCol w="2664296">
                  <a:extLst>
                    <a:ext uri="{9D8B030D-6E8A-4147-A177-3AD203B41FA5}">
                      <a16:colId xmlns:a16="http://schemas.microsoft.com/office/drawing/2014/main" val="3115637180"/>
                    </a:ext>
                  </a:extLst>
                </a:gridCol>
              </a:tblGrid>
              <a:tr h="288994">
                <a:tc>
                  <a:txBody>
                    <a:bodyPr/>
                    <a:lstStyle/>
                    <a:p>
                      <a:endParaRPr lang="de-DE" sz="1400" b="0" noProof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noProof="0" dirty="0">
                          <a:solidFill>
                            <a:schemeClr val="tx1"/>
                          </a:solidFill>
                        </a:rPr>
                        <a:t>Further components:</a:t>
                      </a:r>
                    </a:p>
                    <a:p>
                      <a:endParaRPr lang="en-GB" sz="1400" b="0" noProof="0" dirty="0">
                        <a:solidFill>
                          <a:schemeClr val="tx1"/>
                        </a:solidFill>
                      </a:endParaRP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GB" sz="1400" b="0" noProof="0" dirty="0">
                          <a:solidFill>
                            <a:schemeClr val="tx1"/>
                          </a:solidFill>
                        </a:rPr>
                        <a:t>Spooling machine SH-Tr 1250 (Option – not yet included in the scope of supply)</a:t>
                      </a:r>
                    </a:p>
                    <a:p>
                      <a:pPr marL="0" indent="0">
                        <a:buFontTx/>
                        <a:buNone/>
                      </a:pPr>
                      <a:endParaRPr lang="en-GB" sz="1400" b="0" noProof="0" dirty="0">
                        <a:solidFill>
                          <a:schemeClr val="tx1"/>
                        </a:solidFill>
                      </a:endParaRP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GB" sz="1400" b="0" noProof="0" dirty="0">
                          <a:solidFill>
                            <a:schemeClr val="tx1"/>
                          </a:solidFill>
                        </a:rPr>
                        <a:t>Drawing oil supply</a:t>
                      </a:r>
                    </a:p>
                    <a:p>
                      <a:pPr marL="0" indent="0">
                        <a:buFontTx/>
                        <a:buNone/>
                      </a:pPr>
                      <a:endParaRPr lang="en-GB" sz="1400" b="0" noProof="0" dirty="0">
                        <a:solidFill>
                          <a:schemeClr val="tx1"/>
                        </a:solidFill>
                      </a:endParaRP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GB" sz="1400" b="0" noProof="0" dirty="0">
                          <a:solidFill>
                            <a:schemeClr val="tx1"/>
                          </a:solidFill>
                        </a:rPr>
                        <a:t>Cutting oil supply</a:t>
                      </a:r>
                    </a:p>
                    <a:p>
                      <a:pPr marL="0" indent="0">
                        <a:buFontTx/>
                        <a:buNone/>
                      </a:pPr>
                      <a:endParaRPr lang="en-GB" sz="1400" b="0" noProof="0" dirty="0">
                        <a:solidFill>
                          <a:schemeClr val="tx1"/>
                        </a:solidFill>
                      </a:endParaRP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GB" sz="1400" b="0" noProof="0" dirty="0">
                          <a:solidFill>
                            <a:schemeClr val="tx1"/>
                          </a:solidFill>
                        </a:rPr>
                        <a:t>Chip conveyor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6696401"/>
                  </a:ext>
                </a:extLst>
              </a:tr>
            </a:tbl>
          </a:graphicData>
        </a:graphic>
      </p:graphicFrame>
      <p:pic>
        <p:nvPicPr>
          <p:cNvPr id="7" name="Grafik 6" descr="Ein Bild, das drinnen, Maschine, Fräse enthält.&#10;&#10;Automatisch generierte Beschreibung">
            <a:extLst>
              <a:ext uri="{FF2B5EF4-FFF2-40B4-BE49-F238E27FC236}">
                <a16:creationId xmlns:a16="http://schemas.microsoft.com/office/drawing/2014/main" id="{C9030107-C2DC-4058-AD44-2B15D6E39B1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894"/>
          <a:stretch/>
        </p:blipFill>
        <p:spPr>
          <a:xfrm>
            <a:off x="5148064" y="2059886"/>
            <a:ext cx="3271570" cy="3025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663908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8D42012C-B6A1-4399-A147-3D04A5B21A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08720"/>
            <a:ext cx="9144000" cy="461653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7" tIns="45714" rIns="91427" bIns="45714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GB" altLang="de-DE" sz="2400" dirty="0">
                <a:solidFill>
                  <a:srgbClr val="FF0000"/>
                </a:solidFill>
                <a:latin typeface="Arial Black" panose="020B0A04020102020204" pitchFamily="34" charset="0"/>
              </a:rPr>
              <a:t>Aluminium Shaving Line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9DD956B-D79C-45EE-8630-807A2D94E9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33375"/>
            <a:ext cx="9144000" cy="45720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7" tIns="45714" rIns="91427" bIns="45714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de-DE" altLang="de-DE" sz="2400" dirty="0">
                <a:solidFill>
                  <a:srgbClr val="FF0000"/>
                </a:solidFill>
                <a:latin typeface="Arial Black" panose="020B0A04020102020204" pitchFamily="34" charset="0"/>
              </a:rPr>
              <a:t>Reference Project:</a:t>
            </a:r>
          </a:p>
        </p:txBody>
      </p:sp>
      <p:sp>
        <p:nvSpPr>
          <p:cNvPr id="4" name="Text Box 4">
            <a:extLst>
              <a:ext uri="{FF2B5EF4-FFF2-40B4-BE49-F238E27FC236}">
                <a16:creationId xmlns:a16="http://schemas.microsoft.com/office/drawing/2014/main" id="{5C662CF8-EB4C-48E8-B590-DA8DB71A41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759" y="1377068"/>
            <a:ext cx="3871603" cy="338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7" tIns="45714" rIns="91427" bIns="45714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altLang="de-DE" sz="1600" b="1" dirty="0"/>
              <a:t>Why KIESELSTEIN?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4CA53C83-0348-417A-BBB9-9C624B5FCE94}"/>
              </a:ext>
            </a:extLst>
          </p:cNvPr>
          <p:cNvSpPr txBox="1"/>
          <p:nvPr/>
        </p:nvSpPr>
        <p:spPr>
          <a:xfrm>
            <a:off x="1354673" y="1726071"/>
            <a:ext cx="6193377" cy="341632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buFontTx/>
              <a:buChar char="-"/>
            </a:pPr>
            <a:r>
              <a:rPr lang="en-GB" sz="1800" b="1" u="sng" noProof="0" dirty="0">
                <a:solidFill>
                  <a:srgbClr val="FF0000"/>
                </a:solidFill>
                <a:latin typeface="Arial"/>
                <a:cs typeface="Arial"/>
              </a:rPr>
              <a:t>Technologically</a:t>
            </a:r>
            <a:r>
              <a:rPr lang="en-GB" b="1" u="sng" dirty="0">
                <a:solidFill>
                  <a:srgbClr val="FF0000"/>
                </a:solidFill>
                <a:latin typeface="Arial"/>
                <a:cs typeface="Arial"/>
              </a:rPr>
              <a:t> </a:t>
            </a:r>
            <a:r>
              <a:rPr lang="en-GB" sz="1800" b="1" u="sng" noProof="0" dirty="0">
                <a:solidFill>
                  <a:srgbClr val="FF0000"/>
                </a:solidFill>
                <a:latin typeface="Arial"/>
                <a:cs typeface="Arial"/>
              </a:rPr>
              <a:t> mature holistic concept for the </a:t>
            </a:r>
            <a:r>
              <a:rPr lang="en-GB" sz="1800" b="1" noProof="0">
                <a:solidFill>
                  <a:srgbClr val="FF0000"/>
                </a:solidFill>
                <a:latin typeface="Arial"/>
                <a:cs typeface="Arial"/>
              </a:rPr>
              <a:t>implementation of the </a:t>
            </a:r>
            <a:r>
              <a:rPr lang="en-GB" b="1">
                <a:solidFill>
                  <a:srgbClr val="FF0000"/>
                </a:solidFill>
                <a:latin typeface="Arial"/>
                <a:cs typeface="Arial"/>
              </a:rPr>
              <a:t>shaving</a:t>
            </a:r>
            <a:r>
              <a:rPr lang="en-GB" sz="1800" b="1" noProof="0">
                <a:solidFill>
                  <a:srgbClr val="FF0000"/>
                </a:solidFill>
                <a:latin typeface="Arial"/>
                <a:cs typeface="Arial"/>
              </a:rPr>
              <a:t> technology</a:t>
            </a:r>
          </a:p>
          <a:p>
            <a:endParaRPr lang="en-GB" sz="1800" b="1" noProof="0" dirty="0">
              <a:solidFill>
                <a:srgbClr val="FF0000"/>
              </a:solidFill>
            </a:endParaRPr>
          </a:p>
          <a:p>
            <a:endParaRPr lang="en-GB" sz="1800" b="1" noProof="0" dirty="0">
              <a:solidFill>
                <a:srgbClr val="FF0000"/>
              </a:solidFill>
            </a:endParaRPr>
          </a:p>
          <a:p>
            <a:pPr marL="285750" indent="-285750">
              <a:buFontTx/>
              <a:buChar char="-"/>
            </a:pPr>
            <a:r>
              <a:rPr lang="en-GB" b="1" u="sng" dirty="0">
                <a:solidFill>
                  <a:srgbClr val="FF0000"/>
                </a:solidFill>
              </a:rPr>
              <a:t>Flexible production options:</a:t>
            </a:r>
          </a:p>
          <a:p>
            <a:r>
              <a:rPr lang="en-GB" b="1">
                <a:solidFill>
                  <a:srgbClr val="FF0000"/>
                </a:solidFill>
                <a:latin typeface="Arial"/>
                <a:cs typeface="Arial"/>
              </a:rPr>
              <a:t>    Drawing with Shaving / Shaving / </a:t>
            </a:r>
            <a:endParaRPr lang="en-GB" dirty="0">
              <a:solidFill>
                <a:srgbClr val="000000"/>
              </a:solidFill>
            </a:endParaRPr>
          </a:p>
          <a:p>
            <a:r>
              <a:rPr lang="en-GB" b="1">
                <a:solidFill>
                  <a:srgbClr val="FF0000"/>
                </a:solidFill>
                <a:latin typeface="Arial"/>
                <a:cs typeface="Arial"/>
              </a:rPr>
              <a:t>    winding on spools (optional) </a:t>
            </a:r>
            <a:r>
              <a:rPr lang="en-GB" b="1" dirty="0">
                <a:solidFill>
                  <a:srgbClr val="FF0000"/>
                </a:solidFill>
                <a:latin typeface="Arial"/>
                <a:cs typeface="Arial"/>
              </a:rPr>
              <a:t>/ </a:t>
            </a:r>
            <a:endParaRPr lang="en-GB"/>
          </a:p>
          <a:p>
            <a:r>
              <a:rPr lang="en-GB" b="1">
                <a:solidFill>
                  <a:srgbClr val="FF0000"/>
                </a:solidFill>
                <a:latin typeface="Arial"/>
                <a:cs typeface="Arial"/>
              </a:rPr>
              <a:t>    production of wire coils</a:t>
            </a:r>
          </a:p>
          <a:p>
            <a:endParaRPr lang="en-GB" sz="1800" b="1" noProof="0" dirty="0">
              <a:solidFill>
                <a:srgbClr val="FF0000"/>
              </a:solidFill>
            </a:endParaRPr>
          </a:p>
          <a:p>
            <a:endParaRPr lang="en-GB" sz="1800" b="1" noProof="0" dirty="0">
              <a:solidFill>
                <a:srgbClr val="FF0000"/>
              </a:solidFill>
            </a:endParaRPr>
          </a:p>
          <a:p>
            <a:pPr marL="285750" indent="-285750">
              <a:buFontTx/>
              <a:buChar char="-"/>
            </a:pPr>
            <a:r>
              <a:rPr lang="en-GB" b="1" u="sng" dirty="0">
                <a:solidFill>
                  <a:srgbClr val="FF0000"/>
                </a:solidFill>
              </a:rPr>
              <a:t>Innovative ideas</a:t>
            </a:r>
            <a:r>
              <a:rPr lang="en-GB" b="1" dirty="0">
                <a:solidFill>
                  <a:srgbClr val="FF0000"/>
                </a:solidFill>
              </a:rPr>
              <a:t>, for the further </a:t>
            </a:r>
            <a:r>
              <a:rPr lang="en-GB" b="1" u="sng" dirty="0">
                <a:solidFill>
                  <a:srgbClr val="FF0000"/>
                </a:solidFill>
              </a:rPr>
              <a:t>development</a:t>
            </a:r>
            <a:r>
              <a:rPr lang="en-GB" b="1" dirty="0">
                <a:solidFill>
                  <a:srgbClr val="FF0000"/>
                </a:solidFill>
              </a:rPr>
              <a:t> of existing concepts</a:t>
            </a:r>
            <a:endParaRPr lang="en-GB" sz="1800" b="0" noProof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9851542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CABFBF27-B4B9-43CC-B397-500F6FF500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75756" y="980728"/>
            <a:ext cx="4392488" cy="830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>
                <a:alpha val="50000"/>
              </a:schemeClr>
            </a:outerShdw>
          </a:effectLst>
        </p:spPr>
        <p:txBody>
          <a:bodyPr wrap="square" lIns="91427" tIns="45714" rIns="91427" bIns="45714">
            <a:spAutoFit/>
          </a:bodyPr>
          <a:lstStyle/>
          <a:p>
            <a:pPr algn="ctr" eaLnBrk="0" hangingPunct="0">
              <a:defRPr/>
            </a:pPr>
            <a:r>
              <a:rPr lang="de-DE" sz="2400" dirty="0">
                <a:solidFill>
                  <a:srgbClr val="FF0000"/>
                </a:solidFill>
                <a:latin typeface="Arial Black" pitchFamily="34" charset="0"/>
              </a:rPr>
              <a:t>THANK YOU VERY MUCH FOR YOUR ATTENTION!</a:t>
            </a:r>
          </a:p>
        </p:txBody>
      </p:sp>
      <p:pic>
        <p:nvPicPr>
          <p:cNvPr id="5" name="Grafik 4" descr="Ein Bild, das drinnen, Ausrüstung, Fräse enthält.&#10;&#10;Automatisch generierte Beschreibung">
            <a:extLst>
              <a:ext uri="{FF2B5EF4-FFF2-40B4-BE49-F238E27FC236}">
                <a16:creationId xmlns:a16="http://schemas.microsoft.com/office/drawing/2014/main" id="{DC5A8B8B-E274-4E9C-B9E6-A0D6935CBB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1910420"/>
            <a:ext cx="4644008" cy="3037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245019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>
            <a:extLst>
              <a:ext uri="{FF2B5EF4-FFF2-40B4-BE49-F238E27FC236}">
                <a16:creationId xmlns:a16="http://schemas.microsoft.com/office/drawing/2014/main" id="{BCD186DD-821D-4AD0-887A-8076C99956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43" y="125907"/>
            <a:ext cx="3362325" cy="2257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355" name="Picture 3">
            <a:extLst>
              <a:ext uri="{FF2B5EF4-FFF2-40B4-BE49-F238E27FC236}">
                <a16:creationId xmlns:a16="http://schemas.microsoft.com/office/drawing/2014/main" id="{28958D9E-09F6-4D6A-ABCE-7D1F6AE273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9430" y="125907"/>
            <a:ext cx="3371850" cy="2257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356" name="Picture 4">
            <a:extLst>
              <a:ext uri="{FF2B5EF4-FFF2-40B4-BE49-F238E27FC236}">
                <a16:creationId xmlns:a16="http://schemas.microsoft.com/office/drawing/2014/main" id="{DB66D949-6271-4DDA-AE5B-5CDA89AF07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7142" y="125907"/>
            <a:ext cx="2133600" cy="3190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357" name="Picture 5">
            <a:extLst>
              <a:ext uri="{FF2B5EF4-FFF2-40B4-BE49-F238E27FC236}">
                <a16:creationId xmlns:a16="http://schemas.microsoft.com/office/drawing/2014/main" id="{B9C0B105-51D4-4224-BDC0-AC0E882778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6520" y="3336449"/>
            <a:ext cx="3143250" cy="2105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358" name="Picture 6">
            <a:extLst>
              <a:ext uri="{FF2B5EF4-FFF2-40B4-BE49-F238E27FC236}">
                <a16:creationId xmlns:a16="http://schemas.microsoft.com/office/drawing/2014/main" id="{0D17858E-3358-4C89-AD2C-94C99E0FC3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9430" y="2383333"/>
            <a:ext cx="2314575" cy="3076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D681BE91-AA67-4B81-B75F-477DAE1172A7}"/>
              </a:ext>
            </a:extLst>
          </p:cNvPr>
          <p:cNvSpPr txBox="1"/>
          <p:nvPr/>
        </p:nvSpPr>
        <p:spPr>
          <a:xfrm>
            <a:off x="376486" y="2752070"/>
            <a:ext cx="2899370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Head Office: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​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​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Erzbergerstr. 3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​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09116 Chemnitz, Germany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​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Phone:  +49 371  9104-1 00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​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Fax: +49 371  9104-105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​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info@kieselstein.com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​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www.kieselstein.com ​</a:t>
            </a:r>
          </a:p>
        </p:txBody>
      </p:sp>
    </p:spTree>
    <p:extLst>
      <p:ext uri="{BB962C8B-B14F-4D97-AF65-F5344CB8AC3E}">
        <p14:creationId xmlns:p14="http://schemas.microsoft.com/office/powerpoint/2010/main" val="1319731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0915DD3-C6DB-4659-83EE-AC16728D6A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08720"/>
            <a:ext cx="9144000" cy="45720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7" tIns="45714" rIns="91427" bIns="45714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Shaving</a:t>
            </a:r>
            <a:r>
              <a:rPr kumimoji="0" lang="de-DE" alt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 Machines </a:t>
            </a:r>
            <a:r>
              <a:rPr kumimoji="0" lang="de-DE" alt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for</a:t>
            </a:r>
            <a:r>
              <a:rPr kumimoji="0" lang="de-DE" alt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 Non-</a:t>
            </a:r>
            <a:r>
              <a:rPr kumimoji="0" lang="de-DE" alt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Ferrous</a:t>
            </a:r>
            <a:r>
              <a:rPr kumimoji="0" lang="de-DE" alt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de-DE" alt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Metals</a:t>
            </a:r>
            <a:endParaRPr kumimoji="0" lang="de-DE" altLang="de-DE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ext Box 4">
            <a:extLst>
              <a:ext uri="{FF2B5EF4-FFF2-40B4-BE49-F238E27FC236}">
                <a16:creationId xmlns:a16="http://schemas.microsoft.com/office/drawing/2014/main" id="{54AF120F-4468-4A3B-A399-2706C1CF33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4852" y="1484784"/>
            <a:ext cx="3871603" cy="338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7" tIns="45714" rIns="91427" bIns="45714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Advantages</a:t>
            </a:r>
          </a:p>
        </p:txBody>
      </p:sp>
      <p:sp>
        <p:nvSpPr>
          <p:cNvPr id="10" name="Text Box 4">
            <a:extLst>
              <a:ext uri="{FF2B5EF4-FFF2-40B4-BE49-F238E27FC236}">
                <a16:creationId xmlns:a16="http://schemas.microsoft.com/office/drawing/2014/main" id="{300E467E-ED14-4F41-9DEF-882EEBFDA9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4852" y="4120638"/>
            <a:ext cx="3871603" cy="338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7" tIns="45714" rIns="91427" bIns="45714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Technical Parameters</a:t>
            </a:r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CCE4682B-BDBE-4AC9-BDAD-26E10A9E2A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33375"/>
            <a:ext cx="9144000" cy="45720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7" tIns="45714" rIns="91427" bIns="45714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TECHNOLOGY – Reference Projects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8761C2C0-1C87-4330-A06B-ACB0D691B5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5" t="2590" r="79926" b="79689"/>
          <a:stretch/>
        </p:blipFill>
        <p:spPr>
          <a:xfrm>
            <a:off x="315211" y="1916832"/>
            <a:ext cx="4032447" cy="3024335"/>
          </a:xfrm>
          <a:prstGeom prst="rect">
            <a:avLst/>
          </a:prstGeom>
        </p:spPr>
      </p:pic>
      <p:graphicFrame>
        <p:nvGraphicFramePr>
          <p:cNvPr id="14" name="Tabelle 12">
            <a:extLst>
              <a:ext uri="{FF2B5EF4-FFF2-40B4-BE49-F238E27FC236}">
                <a16:creationId xmlns:a16="http://schemas.microsoft.com/office/drawing/2014/main" id="{2C8C65ED-848F-4C8F-8D6B-D590CE9900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6832822"/>
              </p:ext>
            </p:extLst>
          </p:nvPr>
        </p:nvGraphicFramePr>
        <p:xfrm>
          <a:off x="4804852" y="4487037"/>
          <a:ext cx="4176268" cy="91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8134">
                  <a:extLst>
                    <a:ext uri="{9D8B030D-6E8A-4147-A177-3AD203B41FA5}">
                      <a16:colId xmlns:a16="http://schemas.microsoft.com/office/drawing/2014/main" val="717094537"/>
                    </a:ext>
                  </a:extLst>
                </a:gridCol>
                <a:gridCol w="2088134">
                  <a:extLst>
                    <a:ext uri="{9D8B030D-6E8A-4147-A177-3AD203B41FA5}">
                      <a16:colId xmlns:a16="http://schemas.microsoft.com/office/drawing/2014/main" val="3115637180"/>
                    </a:ext>
                  </a:extLst>
                </a:gridCol>
              </a:tblGrid>
              <a:tr h="221375">
                <a:tc>
                  <a:txBody>
                    <a:bodyPr/>
                    <a:lstStyle/>
                    <a:p>
                      <a:r>
                        <a:rPr lang="en-GB" sz="1400" b="0" noProof="0" dirty="0">
                          <a:solidFill>
                            <a:schemeClr val="tx1"/>
                          </a:solidFill>
                        </a:rPr>
                        <a:t>Inlet wire diameter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noProof="0" dirty="0">
                          <a:solidFill>
                            <a:schemeClr val="tx1"/>
                          </a:solidFill>
                        </a:rPr>
                        <a:t>max. 32.00 mm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05669396"/>
                  </a:ext>
                </a:extLst>
              </a:tr>
              <a:tr h="221375">
                <a:tc>
                  <a:txBody>
                    <a:bodyPr/>
                    <a:lstStyle/>
                    <a:p>
                      <a:r>
                        <a:rPr lang="en-GB" sz="1400" noProof="0" dirty="0"/>
                        <a:t>Shaving speed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noProof="0" dirty="0"/>
                        <a:t>max. 10.00 m/s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28562550"/>
                  </a:ext>
                </a:extLst>
              </a:tr>
              <a:tr h="221375">
                <a:tc>
                  <a:txBody>
                    <a:bodyPr/>
                    <a:lstStyle/>
                    <a:p>
                      <a:r>
                        <a:rPr lang="en-GB" sz="1400" noProof="0" dirty="0"/>
                        <a:t>Cutting depth (per side)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noProof="0" dirty="0"/>
                        <a:t>0.01 mm – 0.50 mm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69078314"/>
                  </a:ext>
                </a:extLst>
              </a:tr>
            </a:tbl>
          </a:graphicData>
        </a:graphic>
      </p:graphicFrame>
      <p:sp>
        <p:nvSpPr>
          <p:cNvPr id="12" name="Text Box 5">
            <a:extLst>
              <a:ext uri="{FF2B5EF4-FFF2-40B4-BE49-F238E27FC236}">
                <a16:creationId xmlns:a16="http://schemas.microsoft.com/office/drawing/2014/main" id="{0BA3C9EB-75B4-4E6C-8625-92EF27F61E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4852" y="1851183"/>
            <a:ext cx="4176268" cy="2139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7" tIns="45714" rIns="91427" bIns="45714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Compact design of the machines allows the integration into existing lines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Stand-alone coil to coil, coil to spool or spool to spool lines available 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Full lines can be offered with different kinds of pay-offs as well as take-up systems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Double shaving as an option to increase the removal of material</a:t>
            </a:r>
          </a:p>
        </p:txBody>
      </p:sp>
    </p:spTree>
    <p:extLst>
      <p:ext uri="{BB962C8B-B14F-4D97-AF65-F5344CB8AC3E}">
        <p14:creationId xmlns:p14="http://schemas.microsoft.com/office/powerpoint/2010/main" val="2166485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5B9BEBD1-C0CD-4F22-B13F-A415052941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33375"/>
            <a:ext cx="9144000" cy="45720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7" tIns="45714" rIns="91427" bIns="45714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TECHNOLOGY – Reference Projects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0915DD3-C6DB-4659-83EE-AC16728D6A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08720"/>
            <a:ext cx="9144000" cy="45720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7" tIns="45714" rIns="91427" bIns="45714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Shaving Units for Large Range of applications</a:t>
            </a:r>
          </a:p>
        </p:txBody>
      </p:sp>
      <p:graphicFrame>
        <p:nvGraphicFramePr>
          <p:cNvPr id="12" name="Tabelle 12">
            <a:extLst>
              <a:ext uri="{FF2B5EF4-FFF2-40B4-BE49-F238E27FC236}">
                <a16:creationId xmlns:a16="http://schemas.microsoft.com/office/drawing/2014/main" id="{7A087413-C765-44EE-A314-2A237015AC5A}"/>
              </a:ext>
            </a:extLst>
          </p:cNvPr>
          <p:cNvGraphicFramePr>
            <a:graphicFrameLocks noGrp="1"/>
          </p:cNvGraphicFramePr>
          <p:nvPr/>
        </p:nvGraphicFramePr>
        <p:xfrm>
          <a:off x="4804852" y="4487037"/>
          <a:ext cx="4176268" cy="91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8134">
                  <a:extLst>
                    <a:ext uri="{9D8B030D-6E8A-4147-A177-3AD203B41FA5}">
                      <a16:colId xmlns:a16="http://schemas.microsoft.com/office/drawing/2014/main" val="717094537"/>
                    </a:ext>
                  </a:extLst>
                </a:gridCol>
                <a:gridCol w="2088134">
                  <a:extLst>
                    <a:ext uri="{9D8B030D-6E8A-4147-A177-3AD203B41FA5}">
                      <a16:colId xmlns:a16="http://schemas.microsoft.com/office/drawing/2014/main" val="3115637180"/>
                    </a:ext>
                  </a:extLst>
                </a:gridCol>
              </a:tblGrid>
              <a:tr h="221375">
                <a:tc>
                  <a:txBody>
                    <a:bodyPr/>
                    <a:lstStyle/>
                    <a:p>
                      <a:r>
                        <a:rPr lang="en-GB" sz="1400" b="0" noProof="0">
                          <a:solidFill>
                            <a:schemeClr val="tx1"/>
                          </a:solidFill>
                        </a:rPr>
                        <a:t>Inlet wire diameter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noProof="0">
                          <a:solidFill>
                            <a:schemeClr val="tx1"/>
                          </a:solidFill>
                        </a:rPr>
                        <a:t>Max. 32.00 mm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05669396"/>
                  </a:ext>
                </a:extLst>
              </a:tr>
              <a:tr h="221375">
                <a:tc>
                  <a:txBody>
                    <a:bodyPr/>
                    <a:lstStyle/>
                    <a:p>
                      <a:r>
                        <a:rPr lang="en-GB" sz="1400" noProof="0" dirty="0"/>
                        <a:t>Outlet wire diameter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noProof="0"/>
                        <a:t>Min. 0.80 mm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28562550"/>
                  </a:ext>
                </a:extLst>
              </a:tr>
              <a:tr h="221375">
                <a:tc>
                  <a:txBody>
                    <a:bodyPr/>
                    <a:lstStyle/>
                    <a:p>
                      <a:r>
                        <a:rPr lang="en-GB" sz="1400" noProof="0"/>
                        <a:t>Cutting depth (per side)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noProof="0" dirty="0"/>
                        <a:t>0.01 mm – 0.50 mm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69078314"/>
                  </a:ext>
                </a:extLst>
              </a:tr>
            </a:tbl>
          </a:graphicData>
        </a:graphic>
      </p:graphicFrame>
      <p:sp>
        <p:nvSpPr>
          <p:cNvPr id="13" name="Text Box 4">
            <a:extLst>
              <a:ext uri="{FF2B5EF4-FFF2-40B4-BE49-F238E27FC236}">
                <a16:creationId xmlns:a16="http://schemas.microsoft.com/office/drawing/2014/main" id="{E74F7456-73B9-492C-B946-B978D81AB4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4852" y="4120638"/>
            <a:ext cx="3871603" cy="338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7" tIns="45714" rIns="91427" bIns="45714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Technical Parameters</a:t>
            </a:r>
          </a:p>
        </p:txBody>
      </p:sp>
      <p:sp>
        <p:nvSpPr>
          <p:cNvPr id="14" name="Text Box 4">
            <a:extLst>
              <a:ext uri="{FF2B5EF4-FFF2-40B4-BE49-F238E27FC236}">
                <a16:creationId xmlns:a16="http://schemas.microsoft.com/office/drawing/2014/main" id="{1A80A892-D41A-4BD9-A3F8-8650927843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4852" y="1484784"/>
            <a:ext cx="3871603" cy="338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7" tIns="45714" rIns="91427" bIns="45714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Advantages</a:t>
            </a:r>
          </a:p>
        </p:txBody>
      </p:sp>
      <p:sp>
        <p:nvSpPr>
          <p:cNvPr id="15" name="Text Box 5">
            <a:extLst>
              <a:ext uri="{FF2B5EF4-FFF2-40B4-BE49-F238E27FC236}">
                <a16:creationId xmlns:a16="http://schemas.microsoft.com/office/drawing/2014/main" id="{1CD32224-99B0-4B9A-B245-7475F5F9F3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4853" y="1970473"/>
            <a:ext cx="4176268" cy="203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7" tIns="45714" rIns="91427" bIns="45714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Large range of units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Design for all kinds of wire materials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Individual design for special requirements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Double shaving unit for maximum cutting depth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New design for non-ferrous with minimum distance for pointing and very compact design for a simple integration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71365DBB-54F4-4978-B348-D3CF4BE190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26" y="1970473"/>
            <a:ext cx="1913249" cy="1512168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511D87ED-0ACB-4D16-92FF-7507ADA015B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81" t="25851" r="32181" b="54200"/>
          <a:stretch/>
        </p:blipFill>
        <p:spPr>
          <a:xfrm>
            <a:off x="2195736" y="1322119"/>
            <a:ext cx="2048621" cy="1621825"/>
          </a:xfrm>
          <a:prstGeom prst="rect">
            <a:avLst/>
          </a:prstGeom>
        </p:spPr>
      </p:pic>
      <p:pic>
        <p:nvPicPr>
          <p:cNvPr id="8" name="Grafik 7" descr="Ein Bild, das drinnen, Tisch, Ausguss, sitzend enthält.&#10;&#10;Automatisch generierte Beschreibung">
            <a:extLst>
              <a:ext uri="{FF2B5EF4-FFF2-40B4-BE49-F238E27FC236}">
                <a16:creationId xmlns:a16="http://schemas.microsoft.com/office/drawing/2014/main" id="{0CE4923D-0063-4323-809A-C0BE41C5B16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3009" y="3357343"/>
            <a:ext cx="1344821" cy="1368153"/>
          </a:xfrm>
          <a:prstGeom prst="rect">
            <a:avLst/>
          </a:prstGeom>
        </p:spPr>
      </p:pic>
      <p:graphicFrame>
        <p:nvGraphicFramePr>
          <p:cNvPr id="16" name="Objekt 15">
            <a:extLst>
              <a:ext uri="{FF2B5EF4-FFF2-40B4-BE49-F238E27FC236}">
                <a16:creationId xmlns:a16="http://schemas.microsoft.com/office/drawing/2014/main" id="{B3E1DF1C-35F7-4392-8EDE-0660F006430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59350" y="3921561"/>
          <a:ext cx="1373745" cy="15121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62" name="PHOTO-PAINT" r:id="rId6" imgW="2079360" imgH="2289240" progId="CorelPhotoPaint.Image.12">
                  <p:embed/>
                </p:oleObj>
              </mc:Choice>
              <mc:Fallback>
                <p:oleObj name="PHOTO-PAINT" r:id="rId6" imgW="2079360" imgH="2289240" progId="CorelPhotoPaint.Image.12">
                  <p:embed/>
                  <p:pic>
                    <p:nvPicPr>
                      <p:cNvPr id="16" name="Objekt 15">
                        <a:extLst>
                          <a:ext uri="{FF2B5EF4-FFF2-40B4-BE49-F238E27FC236}">
                            <a16:creationId xmlns:a16="http://schemas.microsoft.com/office/drawing/2014/main" id="{B3E1DF1C-35F7-4392-8EDE-0660F006430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059350" y="3921561"/>
                        <a:ext cx="1373745" cy="151216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51122815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9262539C-F2A8-4FDC-92C3-C82952D6C8B9}"/>
              </a:ext>
            </a:extLst>
          </p:cNvPr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127" y="1590675"/>
            <a:ext cx="5579745" cy="367665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B904BF8-F3D5-40F2-8A25-B07D8EE654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08720"/>
            <a:ext cx="9144000" cy="461653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7" tIns="45714" rIns="91427" bIns="45714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GB" altLang="de-DE" sz="2400" dirty="0">
                <a:solidFill>
                  <a:srgbClr val="FF0000"/>
                </a:solidFill>
                <a:latin typeface="Arial Black" panose="020B0A04020102020204" pitchFamily="34" charset="0"/>
              </a:rPr>
              <a:t> Aluminium Shaving Line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BBA3BDD0-BC4C-45A5-A9B6-4D140BF32D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33375"/>
            <a:ext cx="9144000" cy="45720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7" tIns="45714" rIns="91427" bIns="45714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de-DE" altLang="de-DE" sz="2400" dirty="0">
                <a:solidFill>
                  <a:srgbClr val="FF0000"/>
                </a:solidFill>
                <a:latin typeface="Arial Black" panose="020B0A04020102020204" pitchFamily="34" charset="0"/>
              </a:rPr>
              <a:t>Reference Project:</a:t>
            </a:r>
          </a:p>
        </p:txBody>
      </p:sp>
    </p:spTree>
    <p:extLst>
      <p:ext uri="{BB962C8B-B14F-4D97-AF65-F5344CB8AC3E}">
        <p14:creationId xmlns:p14="http://schemas.microsoft.com/office/powerpoint/2010/main" val="2867905537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AF63DED1-0D72-4D9C-B17D-984672F94CCB">
            <a:extLst>
              <a:ext uri="{FF2B5EF4-FFF2-40B4-BE49-F238E27FC236}">
                <a16:creationId xmlns:a16="http://schemas.microsoft.com/office/drawing/2014/main" id="{9477F016-FFD0-499B-8F49-200BEEB5A1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3" y="2036716"/>
            <a:ext cx="2455537" cy="3261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A73B42B-B627-47F8-A26E-7E8E0749B3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33375"/>
            <a:ext cx="9144000" cy="45720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7" tIns="45714" rIns="91427" bIns="45714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de-DE" altLang="de-DE" sz="2400" dirty="0">
                <a:solidFill>
                  <a:srgbClr val="FF0000"/>
                </a:solidFill>
                <a:latin typeface="Arial Black" panose="020B0A04020102020204" pitchFamily="34" charset="0"/>
              </a:rPr>
              <a:t>Reference Project: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43124F06-4F5C-4334-9101-FE0F795885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08720"/>
            <a:ext cx="9144000" cy="461653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7" tIns="45714" rIns="91427" bIns="45714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GB" altLang="de-DE" sz="2400" dirty="0">
                <a:solidFill>
                  <a:srgbClr val="FF0000"/>
                </a:solidFill>
                <a:latin typeface="Arial Black" panose="020B0A04020102020204" pitchFamily="34" charset="0"/>
              </a:rPr>
              <a:t>Aluminium Shaving Line</a:t>
            </a:r>
          </a:p>
        </p:txBody>
      </p:sp>
      <p:sp>
        <p:nvSpPr>
          <p:cNvPr id="5" name="Text Box 4">
            <a:extLst>
              <a:ext uri="{FF2B5EF4-FFF2-40B4-BE49-F238E27FC236}">
                <a16:creationId xmlns:a16="http://schemas.microsoft.com/office/drawing/2014/main" id="{364EB6D9-1A31-48A0-928E-723EDB03D1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4016" y="1628800"/>
            <a:ext cx="3871603" cy="338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7" tIns="45714" rIns="91427" bIns="45714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de-DE" altLang="de-DE" sz="1600" b="1" dirty="0"/>
              <a:t>Technological </a:t>
            </a:r>
            <a:r>
              <a:rPr lang="en-GB" altLang="de-DE" sz="1600" b="1" dirty="0"/>
              <a:t>parameter</a:t>
            </a:r>
            <a:r>
              <a:rPr lang="de-DE" altLang="de-DE" sz="1600" b="1" dirty="0"/>
              <a:t>:</a:t>
            </a:r>
          </a:p>
        </p:txBody>
      </p:sp>
      <p:graphicFrame>
        <p:nvGraphicFramePr>
          <p:cNvPr id="6" name="Tabelle 12">
            <a:extLst>
              <a:ext uri="{FF2B5EF4-FFF2-40B4-BE49-F238E27FC236}">
                <a16:creationId xmlns:a16="http://schemas.microsoft.com/office/drawing/2014/main" id="{DC7BF178-CC5C-4864-9E0A-EE9099EF6E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6694522"/>
              </p:ext>
            </p:extLst>
          </p:nvPr>
        </p:nvGraphicFramePr>
        <p:xfrm>
          <a:off x="614016" y="2059886"/>
          <a:ext cx="5254128" cy="3291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18596">
                  <a:extLst>
                    <a:ext uri="{9D8B030D-6E8A-4147-A177-3AD203B41FA5}">
                      <a16:colId xmlns:a16="http://schemas.microsoft.com/office/drawing/2014/main" val="717094537"/>
                    </a:ext>
                  </a:extLst>
                </a:gridCol>
                <a:gridCol w="3035532">
                  <a:extLst>
                    <a:ext uri="{9D8B030D-6E8A-4147-A177-3AD203B41FA5}">
                      <a16:colId xmlns:a16="http://schemas.microsoft.com/office/drawing/2014/main" val="3115637180"/>
                    </a:ext>
                  </a:extLst>
                </a:gridCol>
              </a:tblGrid>
              <a:tr h="494909">
                <a:tc>
                  <a:txBody>
                    <a:bodyPr/>
                    <a:lstStyle/>
                    <a:p>
                      <a:r>
                        <a:rPr lang="en-GB" sz="1400" b="0" noProof="0">
                          <a:solidFill>
                            <a:schemeClr val="tx1"/>
                          </a:solidFill>
                        </a:rPr>
                        <a:t>Material: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noProof="0">
                          <a:solidFill>
                            <a:schemeClr val="tx1"/>
                          </a:solidFill>
                        </a:rPr>
                        <a:t>Aluminium alloy </a:t>
                      </a:r>
                    </a:p>
                    <a:p>
                      <a:r>
                        <a:rPr lang="en-GB" sz="1400" b="0" noProof="0">
                          <a:solidFill>
                            <a:schemeClr val="tx1"/>
                          </a:solidFill>
                        </a:rPr>
                        <a:t>(7050; 5056; 2117; 2017)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6696401"/>
                  </a:ext>
                </a:extLst>
              </a:tr>
              <a:tr h="291123">
                <a:tc>
                  <a:txBody>
                    <a:bodyPr/>
                    <a:lstStyle/>
                    <a:p>
                      <a:r>
                        <a:rPr lang="en-GB" sz="1400" b="0" noProof="0">
                          <a:solidFill>
                            <a:schemeClr val="tx1"/>
                          </a:solidFill>
                        </a:rPr>
                        <a:t>Diameter inlet wire: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noProof="0" dirty="0">
                          <a:solidFill>
                            <a:schemeClr val="tx1"/>
                          </a:solidFill>
                        </a:rPr>
                        <a:t>max. 9.50 mm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05669396"/>
                  </a:ext>
                </a:extLst>
              </a:tr>
              <a:tr h="291123">
                <a:tc>
                  <a:txBody>
                    <a:bodyPr/>
                    <a:lstStyle/>
                    <a:p>
                      <a:r>
                        <a:rPr lang="en-GB" sz="1400" noProof="0"/>
                        <a:t>Diameter finished wire: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noProof="0" dirty="0"/>
                        <a:t>min. 2.40 mm (</a:t>
                      </a:r>
                      <a:r>
                        <a:rPr lang="en-GB" sz="1400" u="sng" noProof="0" dirty="0"/>
                        <a:t>in drawing process</a:t>
                      </a:r>
                      <a:r>
                        <a:rPr lang="en-GB" sz="1400" noProof="0" dirty="0"/>
                        <a:t>)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28562550"/>
                  </a:ext>
                </a:extLst>
              </a:tr>
              <a:tr h="494909">
                <a:tc>
                  <a:txBody>
                    <a:bodyPr/>
                    <a:lstStyle/>
                    <a:p>
                      <a:r>
                        <a:rPr lang="en-GB" sz="1400" noProof="0"/>
                        <a:t>Block: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noProof="0" dirty="0"/>
                        <a:t>2 pcs. </a:t>
                      </a:r>
                    </a:p>
                    <a:p>
                      <a:r>
                        <a:rPr lang="en-GB" sz="1400" noProof="0" dirty="0"/>
                        <a:t>(1x Drawing / 1x Shaving)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69078314"/>
                  </a:ext>
                </a:extLst>
              </a:tr>
              <a:tr h="291123">
                <a:tc>
                  <a:txBody>
                    <a:bodyPr/>
                    <a:lstStyle/>
                    <a:p>
                      <a:r>
                        <a:rPr lang="en-GB" sz="1400" noProof="0"/>
                        <a:t>Drawing speed: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noProof="0"/>
                        <a:t>max. 180 m/min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1422027"/>
                  </a:ext>
                </a:extLst>
              </a:tr>
              <a:tr h="291123">
                <a:tc>
                  <a:txBody>
                    <a:bodyPr/>
                    <a:lstStyle/>
                    <a:p>
                      <a:r>
                        <a:rPr lang="en-GB" sz="1400" noProof="0"/>
                        <a:t>Drawing capstan Ø: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noProof="0"/>
                        <a:t>800 mm / Block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86039333"/>
                  </a:ext>
                </a:extLst>
              </a:tr>
              <a:tr h="494909">
                <a:tc>
                  <a:txBody>
                    <a:bodyPr/>
                    <a:lstStyle/>
                    <a:p>
                      <a:r>
                        <a:rPr lang="en-GB" sz="1400" noProof="0"/>
                        <a:t>Manufacture option: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noProof="0"/>
                        <a:t>Coil to coil</a:t>
                      </a:r>
                    </a:p>
                    <a:p>
                      <a:r>
                        <a:rPr lang="en-GB" sz="1400" noProof="0"/>
                        <a:t>Coil to spool (Option)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90954766"/>
                  </a:ext>
                </a:extLst>
              </a:tr>
              <a:tr h="487459">
                <a:tc>
                  <a:txBody>
                    <a:bodyPr/>
                    <a:lstStyle/>
                    <a:p>
                      <a:r>
                        <a:rPr lang="en-GB" sz="1400" noProof="0"/>
                        <a:t>Space requiered (LxBxH):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noProof="0" dirty="0"/>
                        <a:t>27.000 mm x 9.000 mm x 5.200 mm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46042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57612544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8D42012C-B6A1-4399-A147-3D04A5B21A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08720"/>
            <a:ext cx="9144000" cy="461653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7" tIns="45714" rIns="91427" bIns="45714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GB" altLang="de-DE" sz="2400" dirty="0">
                <a:solidFill>
                  <a:srgbClr val="FF0000"/>
                </a:solidFill>
                <a:latin typeface="Arial Black" panose="020B0A04020102020204" pitchFamily="34" charset="0"/>
              </a:rPr>
              <a:t>Aluminium Shaving Line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9DD956B-D79C-45EE-8630-807A2D94E9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33375"/>
            <a:ext cx="9144000" cy="45720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7" tIns="45714" rIns="91427" bIns="45714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de-DE" altLang="de-DE" sz="2400" dirty="0">
                <a:solidFill>
                  <a:srgbClr val="FF0000"/>
                </a:solidFill>
                <a:latin typeface="Arial Black" panose="020B0A04020102020204" pitchFamily="34" charset="0"/>
              </a:rPr>
              <a:t>Reference Project:</a:t>
            </a:r>
          </a:p>
        </p:txBody>
      </p:sp>
      <p:sp>
        <p:nvSpPr>
          <p:cNvPr id="4" name="Text Box 4">
            <a:extLst>
              <a:ext uri="{FF2B5EF4-FFF2-40B4-BE49-F238E27FC236}">
                <a16:creationId xmlns:a16="http://schemas.microsoft.com/office/drawing/2014/main" id="{C90B5B42-1934-49F0-9D3F-4BB3C7DF8D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4016" y="1661437"/>
            <a:ext cx="3871603" cy="338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7" tIns="45714" rIns="91427" bIns="45714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altLang="de-DE" sz="1600" b="1" dirty="0"/>
              <a:t>Structure</a:t>
            </a:r>
            <a:r>
              <a:rPr lang="de-DE" altLang="de-DE" sz="1600" b="1" dirty="0"/>
              <a:t>:</a:t>
            </a:r>
          </a:p>
        </p:txBody>
      </p:sp>
      <p:graphicFrame>
        <p:nvGraphicFramePr>
          <p:cNvPr id="5" name="Tabelle 12">
            <a:extLst>
              <a:ext uri="{FF2B5EF4-FFF2-40B4-BE49-F238E27FC236}">
                <a16:creationId xmlns:a16="http://schemas.microsoft.com/office/drawing/2014/main" id="{50333751-81AB-42C9-BE1F-D056742BD1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9711619"/>
              </p:ext>
            </p:extLst>
          </p:nvPr>
        </p:nvGraphicFramePr>
        <p:xfrm>
          <a:off x="614016" y="2059886"/>
          <a:ext cx="5254128" cy="1463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18596">
                  <a:extLst>
                    <a:ext uri="{9D8B030D-6E8A-4147-A177-3AD203B41FA5}">
                      <a16:colId xmlns:a16="http://schemas.microsoft.com/office/drawing/2014/main" val="717094537"/>
                    </a:ext>
                  </a:extLst>
                </a:gridCol>
                <a:gridCol w="3035532">
                  <a:extLst>
                    <a:ext uri="{9D8B030D-6E8A-4147-A177-3AD203B41FA5}">
                      <a16:colId xmlns:a16="http://schemas.microsoft.com/office/drawing/2014/main" val="3115637180"/>
                    </a:ext>
                  </a:extLst>
                </a:gridCol>
              </a:tblGrid>
              <a:tr h="288994">
                <a:tc>
                  <a:txBody>
                    <a:bodyPr/>
                    <a:lstStyle/>
                    <a:p>
                      <a:r>
                        <a:rPr lang="en-GB" sz="1400" b="0" noProof="0">
                          <a:solidFill>
                            <a:schemeClr val="tx1"/>
                          </a:solidFill>
                        </a:rPr>
                        <a:t>Designation: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noProof="0">
                          <a:solidFill>
                            <a:schemeClr val="tx1"/>
                          </a:solidFill>
                        </a:rPr>
                        <a:t>Coil pay-off ABV-T-Ueko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6696401"/>
                  </a:ext>
                </a:extLst>
              </a:tr>
              <a:tr h="291123">
                <a:tc>
                  <a:txBody>
                    <a:bodyPr/>
                    <a:lstStyle/>
                    <a:p>
                      <a:r>
                        <a:rPr lang="en-GB" sz="1400" b="0" noProof="0">
                          <a:solidFill>
                            <a:schemeClr val="tx1"/>
                          </a:solidFill>
                        </a:rPr>
                        <a:t>Function: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noProof="0" dirty="0">
                          <a:solidFill>
                            <a:schemeClr val="tx1"/>
                          </a:solidFill>
                        </a:rPr>
                        <a:t>The pay-off device offers the flexibility to feed wire rings or coils into the system in an overhead process or tangentially with a rotary plate.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05669396"/>
                  </a:ext>
                </a:extLst>
              </a:tr>
            </a:tbl>
          </a:graphicData>
        </a:graphic>
      </p:graphicFrame>
      <p:pic>
        <p:nvPicPr>
          <p:cNvPr id="8" name="Grafik 7">
            <a:extLst>
              <a:ext uri="{FF2B5EF4-FFF2-40B4-BE49-F238E27FC236}">
                <a16:creationId xmlns:a16="http://schemas.microsoft.com/office/drawing/2014/main" id="{1A73A00F-A5E3-477C-83A7-35C79FE9E0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2059886"/>
            <a:ext cx="1653604" cy="3225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726603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8D42012C-B6A1-4399-A147-3D04A5B21A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08720"/>
            <a:ext cx="9144000" cy="461653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7" tIns="45714" rIns="91427" bIns="45714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GB" altLang="de-DE" sz="2400" dirty="0">
                <a:solidFill>
                  <a:srgbClr val="FF0000"/>
                </a:solidFill>
                <a:latin typeface="Arial Black" panose="020B0A04020102020204" pitchFamily="34" charset="0"/>
              </a:rPr>
              <a:t>Aluminium Shaving Line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9DD956B-D79C-45EE-8630-807A2D94E9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33375"/>
            <a:ext cx="9144000" cy="45720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7" tIns="45714" rIns="91427" bIns="45714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de-DE" altLang="de-DE" sz="2400" dirty="0">
                <a:solidFill>
                  <a:srgbClr val="FF0000"/>
                </a:solidFill>
                <a:latin typeface="Arial Black" panose="020B0A04020102020204" pitchFamily="34" charset="0"/>
              </a:rPr>
              <a:t>Reference Project:</a:t>
            </a:r>
          </a:p>
        </p:txBody>
      </p:sp>
      <p:sp>
        <p:nvSpPr>
          <p:cNvPr id="4" name="Text Box 4">
            <a:extLst>
              <a:ext uri="{FF2B5EF4-FFF2-40B4-BE49-F238E27FC236}">
                <a16:creationId xmlns:a16="http://schemas.microsoft.com/office/drawing/2014/main" id="{0A1F9B5C-0DD5-4F29-B667-154E217FB2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4016" y="1661437"/>
            <a:ext cx="3871603" cy="338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7" tIns="45714" rIns="91427" bIns="45714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altLang="de-DE" sz="1600" b="1" dirty="0"/>
              <a:t>Structure:</a:t>
            </a:r>
          </a:p>
        </p:txBody>
      </p:sp>
      <p:graphicFrame>
        <p:nvGraphicFramePr>
          <p:cNvPr id="5" name="Tabelle 12">
            <a:extLst>
              <a:ext uri="{FF2B5EF4-FFF2-40B4-BE49-F238E27FC236}">
                <a16:creationId xmlns:a16="http://schemas.microsoft.com/office/drawing/2014/main" id="{7BA93AE5-5814-41D3-96A1-0641FAFB3D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41616"/>
              </p:ext>
            </p:extLst>
          </p:nvPr>
        </p:nvGraphicFramePr>
        <p:xfrm>
          <a:off x="614016" y="2059886"/>
          <a:ext cx="3957984" cy="3169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3688">
                  <a:extLst>
                    <a:ext uri="{9D8B030D-6E8A-4147-A177-3AD203B41FA5}">
                      <a16:colId xmlns:a16="http://schemas.microsoft.com/office/drawing/2014/main" val="717094537"/>
                    </a:ext>
                  </a:extLst>
                </a:gridCol>
                <a:gridCol w="2664296">
                  <a:extLst>
                    <a:ext uri="{9D8B030D-6E8A-4147-A177-3AD203B41FA5}">
                      <a16:colId xmlns:a16="http://schemas.microsoft.com/office/drawing/2014/main" val="3115637180"/>
                    </a:ext>
                  </a:extLst>
                </a:gridCol>
              </a:tblGrid>
              <a:tr h="288994">
                <a:tc>
                  <a:txBody>
                    <a:bodyPr/>
                    <a:lstStyle/>
                    <a:p>
                      <a:r>
                        <a:rPr lang="en-GB" sz="1400" b="0" noProof="0">
                          <a:solidFill>
                            <a:schemeClr val="tx1"/>
                          </a:solidFill>
                        </a:rPr>
                        <a:t>Designation: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noProof="0">
                          <a:solidFill>
                            <a:schemeClr val="tx1"/>
                          </a:solidFill>
                        </a:rPr>
                        <a:t>Draw Shaving line EHN 10/2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6696401"/>
                  </a:ext>
                </a:extLst>
              </a:tr>
              <a:tr h="291123">
                <a:tc>
                  <a:txBody>
                    <a:bodyPr/>
                    <a:lstStyle/>
                    <a:p>
                      <a:r>
                        <a:rPr lang="en-GB" sz="1400" b="0" noProof="0">
                          <a:solidFill>
                            <a:schemeClr val="tx1"/>
                          </a:solidFill>
                        </a:rPr>
                        <a:t>Function: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noProof="0" dirty="0">
                          <a:solidFill>
                            <a:schemeClr val="tx1"/>
                          </a:solidFill>
                        </a:rPr>
                        <a:t>The wire is guided to the drawing block by a straightening device, positioned in front of the machine.</a:t>
                      </a:r>
                    </a:p>
                    <a:p>
                      <a:endParaRPr lang="en-GB" sz="1400" b="0" noProof="0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GB" sz="1400" b="0" noProof="0" dirty="0">
                          <a:solidFill>
                            <a:schemeClr val="tx1"/>
                          </a:solidFill>
                        </a:rPr>
                        <a:t>In the first step, the wire is drawn on the block, which is equipped with a shedding ring.</a:t>
                      </a:r>
                    </a:p>
                    <a:p>
                      <a:endParaRPr lang="en-GB" sz="1400" b="0" noProof="0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GB" sz="1400" b="0" noProof="0" dirty="0">
                          <a:solidFill>
                            <a:schemeClr val="tx1"/>
                          </a:solidFill>
                        </a:rPr>
                        <a:t>The shedding ring ensures, that the wire is drawn without damaging the surface.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05669396"/>
                  </a:ext>
                </a:extLst>
              </a:tr>
            </a:tbl>
          </a:graphicData>
        </a:graphic>
      </p:graphicFrame>
      <p:pic>
        <p:nvPicPr>
          <p:cNvPr id="7" name="Grafik 6" descr="Ein Bild, das drinnen, Maschine enthält.&#10;&#10;Automatisch generierte Beschreibung">
            <a:extLst>
              <a:ext uri="{FF2B5EF4-FFF2-40B4-BE49-F238E27FC236}">
                <a16:creationId xmlns:a16="http://schemas.microsoft.com/office/drawing/2014/main" id="{151D95B2-FA6F-4BF5-893A-837DB37827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408" y="2059887"/>
            <a:ext cx="4226560" cy="3169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152603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8D42012C-B6A1-4399-A147-3D04A5B21A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08720"/>
            <a:ext cx="9144000" cy="461653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7" tIns="45714" rIns="91427" bIns="45714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GB" altLang="de-DE" sz="2400" dirty="0">
                <a:solidFill>
                  <a:srgbClr val="FF0000"/>
                </a:solidFill>
                <a:latin typeface="Arial Black" panose="020B0A04020102020204" pitchFamily="34" charset="0"/>
              </a:rPr>
              <a:t>Aluminium Shaving Line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9DD956B-D79C-45EE-8630-807A2D94E9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33375"/>
            <a:ext cx="9144000" cy="45720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7" tIns="45714" rIns="91427" bIns="45714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de-DE" altLang="de-DE" sz="2400" dirty="0">
                <a:solidFill>
                  <a:srgbClr val="FF0000"/>
                </a:solidFill>
                <a:latin typeface="Arial Black" panose="020B0A04020102020204" pitchFamily="34" charset="0"/>
              </a:rPr>
              <a:t>Reference Project:</a:t>
            </a:r>
          </a:p>
        </p:txBody>
      </p:sp>
      <p:sp>
        <p:nvSpPr>
          <p:cNvPr id="4" name="Text Box 4">
            <a:extLst>
              <a:ext uri="{FF2B5EF4-FFF2-40B4-BE49-F238E27FC236}">
                <a16:creationId xmlns:a16="http://schemas.microsoft.com/office/drawing/2014/main" id="{5C662CF8-EB4C-48E8-B590-DA8DB71A41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4016" y="1661437"/>
            <a:ext cx="3871603" cy="338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7" tIns="45714" rIns="91427" bIns="45714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altLang="de-DE" sz="1600" b="1" dirty="0"/>
              <a:t>Structure:</a:t>
            </a:r>
          </a:p>
        </p:txBody>
      </p:sp>
      <p:graphicFrame>
        <p:nvGraphicFramePr>
          <p:cNvPr id="5" name="Tabelle 12">
            <a:extLst>
              <a:ext uri="{FF2B5EF4-FFF2-40B4-BE49-F238E27FC236}">
                <a16:creationId xmlns:a16="http://schemas.microsoft.com/office/drawing/2014/main" id="{59D378E2-7613-47D3-8159-22E6C6CCA7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1452572"/>
              </p:ext>
            </p:extLst>
          </p:nvPr>
        </p:nvGraphicFramePr>
        <p:xfrm>
          <a:off x="614016" y="2059886"/>
          <a:ext cx="3957984" cy="2956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3688">
                  <a:extLst>
                    <a:ext uri="{9D8B030D-6E8A-4147-A177-3AD203B41FA5}">
                      <a16:colId xmlns:a16="http://schemas.microsoft.com/office/drawing/2014/main" val="717094537"/>
                    </a:ext>
                  </a:extLst>
                </a:gridCol>
                <a:gridCol w="2664296">
                  <a:extLst>
                    <a:ext uri="{9D8B030D-6E8A-4147-A177-3AD203B41FA5}">
                      <a16:colId xmlns:a16="http://schemas.microsoft.com/office/drawing/2014/main" val="3115637180"/>
                    </a:ext>
                  </a:extLst>
                </a:gridCol>
              </a:tblGrid>
              <a:tr h="288994">
                <a:tc>
                  <a:txBody>
                    <a:bodyPr/>
                    <a:lstStyle/>
                    <a:p>
                      <a:r>
                        <a:rPr lang="en-GB" sz="1400" b="0" noProof="0">
                          <a:solidFill>
                            <a:schemeClr val="tx1"/>
                          </a:solidFill>
                        </a:rPr>
                        <a:t>Designation: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noProof="0" dirty="0">
                          <a:solidFill>
                            <a:schemeClr val="tx1"/>
                          </a:solidFill>
                        </a:rPr>
                        <a:t>Draw Shaving line EHN 10/2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6696401"/>
                  </a:ext>
                </a:extLst>
              </a:tr>
              <a:tr h="291123">
                <a:tc>
                  <a:txBody>
                    <a:bodyPr/>
                    <a:lstStyle/>
                    <a:p>
                      <a:r>
                        <a:rPr lang="en-GB" sz="1400" b="0" noProof="0" dirty="0">
                          <a:solidFill>
                            <a:schemeClr val="tx1"/>
                          </a:solidFill>
                        </a:rPr>
                        <a:t>Function: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noProof="0" dirty="0">
                          <a:solidFill>
                            <a:schemeClr val="tx1"/>
                          </a:solidFill>
                        </a:rPr>
                        <a:t>In the second step, the shaving is done with the shaving unit DS-NE 150 positioned in front of the second block.</a:t>
                      </a:r>
                    </a:p>
                    <a:p>
                      <a:endParaRPr lang="en-GB" sz="1400" b="0" noProof="0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GB" sz="1400" b="0" noProof="0" dirty="0">
                          <a:solidFill>
                            <a:schemeClr val="tx1"/>
                          </a:solidFill>
                        </a:rPr>
                        <a:t>The synchronisation of both blocks is done by a sensor roll.</a:t>
                      </a:r>
                    </a:p>
                    <a:p>
                      <a:endParaRPr lang="en-GB" sz="1400" b="0" noProof="0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GB" sz="1400" b="0" noProof="0" dirty="0">
                          <a:solidFill>
                            <a:schemeClr val="tx1"/>
                          </a:solidFill>
                        </a:rPr>
                        <a:t>The unit can also be used for the pure drawing process.</a:t>
                      </a:r>
                    </a:p>
                    <a:p>
                      <a:endParaRPr lang="en-US" sz="1400" b="0" noProof="0" dirty="0">
                        <a:solidFill>
                          <a:schemeClr val="tx1"/>
                        </a:solidFill>
                      </a:endParaRPr>
                    </a:p>
                    <a:p>
                      <a:endParaRPr lang="de-DE" sz="1400" b="0" noProof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05669396"/>
                  </a:ext>
                </a:extLst>
              </a:tr>
            </a:tbl>
          </a:graphicData>
        </a:graphic>
      </p:graphicFrame>
      <p:pic>
        <p:nvPicPr>
          <p:cNvPr id="7" name="Grafik 6" descr="Ein Bild, das Projektor, Gerät, Maschine, Fräse enthält.&#10;&#10;Automatisch generierte Beschreibung">
            <a:extLst>
              <a:ext uri="{FF2B5EF4-FFF2-40B4-BE49-F238E27FC236}">
                <a16:creationId xmlns:a16="http://schemas.microsoft.com/office/drawing/2014/main" id="{19515CFA-42C6-43A6-A232-8A8467262E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50" t="12541" r="1176" b="10838"/>
          <a:stretch/>
        </p:blipFill>
        <p:spPr>
          <a:xfrm>
            <a:off x="4716016" y="2059886"/>
            <a:ext cx="4176464" cy="324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652272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Benutzerdefiniertes Design">
  <a:themeElements>
    <a:clrScheme name="Benutzerdefiniertes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enutzerdefiniertes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enutzerdefiniertes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Benutzerdefiniertes Design">
  <a:themeElements>
    <a:clrScheme name="Benutzerdefiniertes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enutzerdefiniertes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enutzerdefiniertes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669</Words>
  <Application>Microsoft Office PowerPoint</Application>
  <PresentationFormat>Bildschirmpräsentation (4:3)</PresentationFormat>
  <Paragraphs>135</Paragraphs>
  <Slides>14</Slides>
  <Notes>0</Notes>
  <HiddenSlides>0</HiddenSlides>
  <MMClips>0</MMClips>
  <ScaleCrop>false</ScaleCrop>
  <HeadingPairs>
    <vt:vector size="4" baseType="variant">
      <vt:variant>
        <vt:lpstr>Design</vt:lpstr>
      </vt:variant>
      <vt:variant>
        <vt:i4>2</vt:i4>
      </vt:variant>
      <vt:variant>
        <vt:lpstr>Folientitel</vt:lpstr>
      </vt:variant>
      <vt:variant>
        <vt:i4>14</vt:i4>
      </vt:variant>
    </vt:vector>
  </HeadingPairs>
  <TitlesOfParts>
    <vt:vector size="16" baseType="lpstr">
      <vt:lpstr>Benutzerdefiniertes Design</vt:lpstr>
      <vt:lpstr>1_Benutzerdefiniertes Design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J.Colditz</dc:creator>
  <cp:lastModifiedBy>Schultheiß, Steve</cp:lastModifiedBy>
  <cp:revision>391</cp:revision>
  <cp:lastPrinted>2020-12-08T12:56:31Z</cp:lastPrinted>
  <dcterms:created xsi:type="dcterms:W3CDTF">2008-01-25T07:03:42Z</dcterms:created>
  <dcterms:modified xsi:type="dcterms:W3CDTF">2021-03-02T09:50:25Z</dcterms:modified>
</cp:coreProperties>
</file>